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7" r:id="rId3"/>
  </p:sldMasterIdLst>
  <p:notesMasterIdLst>
    <p:notesMasterId r:id="rId15"/>
  </p:notesMasterIdLst>
  <p:sldIdLst>
    <p:sldId id="257" r:id="rId4"/>
    <p:sldId id="258" r:id="rId5"/>
    <p:sldId id="259" r:id="rId6"/>
    <p:sldId id="262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7FBD"/>
    <a:srgbClr val="8452AD"/>
    <a:srgbClr val="331F19"/>
    <a:srgbClr val="331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3" autoAdjust="0"/>
    <p:restoredTop sz="74699" autoAdjust="0"/>
  </p:normalViewPr>
  <p:slideViewPr>
    <p:cSldViewPr snapToGrid="0">
      <p:cViewPr varScale="1">
        <p:scale>
          <a:sx n="83" d="100"/>
          <a:sy n="83" d="100"/>
        </p:scale>
        <p:origin x="8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5DAE3-8C39-4E59-8F9B-2E129446EE7E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89115-BE4D-4593-AA57-8C49B113EC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009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461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1200" b="1" dirty="0"/>
              <a:t>Metropolitní území </a:t>
            </a:r>
            <a:r>
              <a:rPr lang="cs-CZ" sz="1200" dirty="0"/>
              <a:t>a jejich zázemí jsou ekonomickými tahouny ČR a při jejich koordinovaném růstu jsou respektovány jejich sociální a environmentální limity. </a:t>
            </a:r>
          </a:p>
          <a:p>
            <a:pPr algn="just"/>
            <a:r>
              <a:rPr lang="cs-CZ" sz="1200" b="1" dirty="0"/>
              <a:t>Aglomerace</a:t>
            </a:r>
            <a:r>
              <a:rPr lang="cs-CZ" sz="1200" dirty="0"/>
              <a:t> a jejich zázemí využívají svůj rozvojový potenciál a představují významná krajská hospodářská, kulturní a akademická centra. </a:t>
            </a:r>
          </a:p>
          <a:p>
            <a:pPr algn="just"/>
            <a:r>
              <a:rPr lang="cs-CZ" sz="1200" b="1" dirty="0"/>
              <a:t>Regionální centra </a:t>
            </a:r>
            <a:r>
              <a:rPr lang="cs-CZ" sz="1200" dirty="0"/>
              <a:t>plní roli pilíře české sídelní soustavy a jsou centry dojížďky za službami a prací. Populačně a ekonomicky stabilizované </a:t>
            </a:r>
            <a:r>
              <a:rPr lang="cs-CZ" sz="1200" b="1" dirty="0"/>
              <a:t>venkovské zázemí regionálních center </a:t>
            </a:r>
            <a:r>
              <a:rPr lang="cs-CZ" sz="1200" dirty="0"/>
              <a:t>plní nezastupitelnou roli v péči o krajinu, disponuje dostatečnou sítí služeb a je dobře napojeno na regionální centra. Aglomerace nebo metropole jsou dobře dostupné z většiny regionálních center. </a:t>
            </a:r>
          </a:p>
          <a:p>
            <a:pPr algn="just"/>
            <a:r>
              <a:rPr lang="cs-CZ" sz="1200" dirty="0"/>
              <a:t>Ve </a:t>
            </a:r>
            <a:r>
              <a:rPr lang="cs-CZ" sz="1200" b="1" dirty="0"/>
              <a:t>strukturálně postižených krajích jsou </a:t>
            </a:r>
            <a:r>
              <a:rPr lang="cs-CZ" sz="1200" dirty="0"/>
              <a:t>nastartovány zásadní změny směřující k jejich hospodářské transformaci na nové, konkurenceschopné obory, a jsou v nich efektivně řešeny sociální a environmetální problémy. </a:t>
            </a:r>
          </a:p>
          <a:p>
            <a:pPr algn="just"/>
            <a:r>
              <a:rPr lang="cs-CZ" sz="1200" dirty="0"/>
              <a:t>V </a:t>
            </a:r>
            <a:r>
              <a:rPr lang="cs-CZ" sz="1200" b="1" dirty="0"/>
              <a:t>hospodářsky a sociálně ohrožených územích </a:t>
            </a:r>
            <a:r>
              <a:rPr lang="cs-CZ" sz="1200" dirty="0"/>
              <a:t>je zajištěna dobrá kvalita života ve smyslu zajištění relevantního spektra občanské vybavenosti a fungující místní ekonomiky založené na úspěšných lokálních firmách. </a:t>
            </a:r>
          </a:p>
          <a:p>
            <a:pPr algn="just"/>
            <a:r>
              <a:rPr lang="cs-CZ" sz="1200" dirty="0"/>
              <a:t>Priority regionální politiky stanovené Strategií regionálního rozvoje jsou naplňovány v úzké spolupráci mezi MMR, resorty, kraji, i dalšími aktéry regionálního rozvoje. Principy regionální politiky jsou ukotveny i v sektorových strategických dokumentech a politikách.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008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12295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2199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12295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5000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29502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Lidé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Stabilní populace venkovských oblastí charakteristická vysokým lidským a sociálním kapitálem zajišťující dynamický endogenní rozvoj venkova</a:t>
            </a:r>
          </a:p>
          <a:p>
            <a:pPr marL="537908" marR="0" lvl="1" indent="0" algn="l" defTabSz="1229502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1.1. Vzdělaní lidé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Vzdělané obyvatelstvo venkova připravené na potřeby trhu práce v  příslušných venkovských oblastech a stimulující společenský a kulturní život na venkově </a:t>
            </a:r>
          </a:p>
          <a:p>
            <a:pPr marL="537908" marR="0" lvl="1" indent="0" algn="l" defTabSz="1229502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1.2. Komunitní život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Intenzivní komunitní život na venkově přispívající k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 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růstu sociálního kapitálu a vytvářející podmínky pro volnočasové vyžití obyvatel venkova </a:t>
            </a: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(Celá ČR)</a:t>
            </a:r>
          </a:p>
          <a:p>
            <a:pPr marL="537908" marR="0" lvl="1" indent="0" algn="l" defTabSz="1229502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1.3. Integrace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Prostorově a sociálně integrované venkovské oblasti bez prostorově a sociálně vyloučených lokalit</a:t>
            </a:r>
          </a:p>
          <a:p>
            <a:pPr marL="537908" marR="0" lvl="1" indent="0" algn="l" defTabSz="1229502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29502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Sídla: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Dostatečná infrastruktura a vybavenost venkovských sídel zajišťující kvalitní život obyvatel a vytvářející možnosti pro hospodářský rozvoj venkova</a:t>
            </a:r>
          </a:p>
          <a:p>
            <a:pPr marL="537908" marR="0" lvl="1" indent="0" algn="l" defTabSz="1229502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2.4. Občanská vybavenost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Dostatečná občanská vybavenost venkovských sídel zajišťující kvalitní život obyvatel venkova </a:t>
            </a:r>
            <a:endParaRPr kumimoji="0" lang="cs-CZ" sz="2000" b="0" i="1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37908" marR="0" lvl="1" indent="0" algn="l" defTabSz="1229502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2.5. Památky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Udržované kulturní památky, turisticky </a:t>
            </a:r>
            <a:endParaRPr kumimoji="0" lang="cs-CZ" sz="2000" b="0" i="1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29502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Životní prostředí: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Zdravé, rekreačně atraktivní, biologicky rozmanité a klimaticky stabilní životní prostředí venkova</a:t>
            </a:r>
          </a:p>
          <a:p>
            <a:pPr marL="537908" marR="0" lvl="1" indent="0" algn="l" defTabSz="1229502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3.1. Redukce znečištění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Venkov jako prostor, kde je minimalizována produkce odpadu a znečištění a eliminován jejich dopad na kvalitu životního prostředí </a:t>
            </a: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(Celá ČR)</a:t>
            </a:r>
          </a:p>
          <a:p>
            <a:pPr marL="537908" marR="0" lvl="1" indent="0" algn="l" defTabSz="1229502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3.2. Voda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Stabilizovaný vodní režim venkovské krajiny </a:t>
            </a: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(Celá ČR)</a:t>
            </a:r>
          </a:p>
          <a:p>
            <a:pPr marL="537908" marR="0" lvl="1" indent="0" algn="l" defTabSz="1229502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3.3. Půda a krajina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Kvalitní půda odolávající různým formám eroze a vytvářející podmínky pro realizaci různorodých zemědělských činností, ochrana krajiny a ochrana prostředí před přírodními hrozbami </a:t>
            </a: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(Celá ČR)</a:t>
            </a:r>
          </a:p>
          <a:p>
            <a:pPr marL="0" marR="0" lvl="0" indent="0" algn="l" defTabSz="1229502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 Ekonomika: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Výkonná, stabilní a diverzifikovaná ekonomika venkova umožňující seberealizaci obyvatel venkova a tvořící důležitou složku hospodářské základny státu </a:t>
            </a:r>
          </a:p>
          <a:p>
            <a:pPr marL="537908" marR="0" lvl="1" indent="0" algn="l" defTabSz="1229502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4.1. Diverzifikovaná ekonomika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Diverzifikovaná ekonomická základna venkova odolávající hospodářským recesím a umožňující seberealizaci obyvatel venkova v různých oblastech hospodářství služeb </a:t>
            </a: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(ÚD: Sociálně znevýhodněné regiony, Polohově znevýhodněné regiony, Sociálně a</a:t>
            </a: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 </a:t>
            </a: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polohově znevýhodněné regiony, Nevyhraněný typ regionů)</a:t>
            </a:r>
          </a:p>
          <a:p>
            <a:pPr marL="537908" marR="0" lvl="1" indent="0" algn="l" defTabSz="1229502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4.2. Konkurenceschopná ekonomika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Konkurenceschopná ekonomika venkova založená na podnicích využívajících znalosti a inovace </a:t>
            </a:r>
            <a:r>
              <a:rPr kumimoji="0" lang="cs-CZ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(Celá ČR)</a:t>
            </a:r>
          </a:p>
          <a:p>
            <a:pPr marL="537908" marR="0" lvl="1" indent="0" algn="l" defTabSz="1229502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endParaRPr kumimoji="0" lang="cs-CZ" sz="2000" b="0" i="1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12295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551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baseline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758A3C-3B05-48C5-9A81-9ECA945227A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1277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baseline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758A3C-3B05-48C5-9A81-9ECA945227A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6922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AEC34-F7C9-4DC8-A740-BE07CA30570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846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AEC34-F7C9-4DC8-A740-BE07CA30570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862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3365-1BA8-459C-B427-F43667F5CEF1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2919-4A37-4D98-A663-80CB823529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47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3365-1BA8-459C-B427-F43667F5CEF1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2919-4A37-4D98-A663-80CB823529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32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3365-1BA8-459C-B427-F43667F5CEF1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2919-4A37-4D98-A663-80CB823529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829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900118" y="4624630"/>
            <a:ext cx="8534400" cy="492317"/>
          </a:xfrm>
          <a:prstGeom prst="rect">
            <a:avLst/>
          </a:prstGeom>
        </p:spPr>
        <p:txBody>
          <a:bodyPr lIns="90000">
            <a:normAutofit/>
          </a:bodyPr>
          <a:lstStyle>
            <a:lvl1pPr marL="0" indent="0" algn="l">
              <a:buNone/>
              <a:defRPr sz="2735" baseline="0">
                <a:solidFill>
                  <a:srgbClr val="034EA2"/>
                </a:solidFill>
              </a:defRPr>
            </a:lvl1pPr>
            <a:lvl2pPr marL="600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00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01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0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02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02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02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03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Jméno autora/autorů</a:t>
            </a:r>
          </a:p>
        </p:txBody>
      </p:sp>
      <p:sp>
        <p:nvSpPr>
          <p:cNvPr id="8" name="TextovéPole 7"/>
          <p:cNvSpPr txBox="1"/>
          <p:nvPr userDrawn="1"/>
        </p:nvSpPr>
        <p:spPr>
          <a:xfrm>
            <a:off x="900117" y="879042"/>
            <a:ext cx="4465077" cy="300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67" b="1" dirty="0"/>
              <a:t>MINISTERSTVO PRO MÍSTNÍ ROZVOJ </a:t>
            </a:r>
            <a:endParaRPr lang="cs-CZ" sz="1953" b="1" dirty="0"/>
          </a:p>
        </p:txBody>
      </p:sp>
      <p:sp>
        <p:nvSpPr>
          <p:cNvPr id="19" name="Nadpis 18"/>
          <p:cNvSpPr>
            <a:spLocks noGrp="1"/>
          </p:cNvSpPr>
          <p:nvPr>
            <p:ph type="title" hasCustomPrompt="1"/>
          </p:nvPr>
        </p:nvSpPr>
        <p:spPr>
          <a:xfrm>
            <a:off x="900117" y="2109699"/>
            <a:ext cx="10972800" cy="1143000"/>
          </a:xfrm>
          <a:prstGeom prst="rect">
            <a:avLst/>
          </a:prstGeom>
        </p:spPr>
        <p:txBody>
          <a:bodyPr lIns="90000">
            <a:normAutofit/>
          </a:bodyPr>
          <a:lstStyle>
            <a:lvl1pPr algn="l">
              <a:defRPr sz="3907" b="1" baseline="0">
                <a:solidFill>
                  <a:srgbClr val="034EA2"/>
                </a:solidFill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17" hasCustomPrompt="1"/>
          </p:nvPr>
        </p:nvSpPr>
        <p:spPr>
          <a:xfrm>
            <a:off x="900117" y="5327626"/>
            <a:ext cx="4609112" cy="351971"/>
          </a:xfrm>
          <a:prstGeom prst="rect">
            <a:avLst/>
          </a:prstGeom>
        </p:spPr>
        <p:txBody>
          <a:bodyPr lIns="90000" rIns="144000">
            <a:noAutofit/>
          </a:bodyPr>
          <a:lstStyle>
            <a:lvl1pPr>
              <a:buNone/>
              <a:defRPr sz="1953">
                <a:solidFill>
                  <a:srgbClr val="034EA2"/>
                </a:solidFill>
              </a:defRPr>
            </a:lvl1pPr>
          </a:lstStyle>
          <a:p>
            <a:pPr lvl="0"/>
            <a:r>
              <a:rPr lang="cs-CZ" dirty="0"/>
              <a:t>Datum a místo</a:t>
            </a:r>
          </a:p>
        </p:txBody>
      </p:sp>
      <p:pic>
        <p:nvPicPr>
          <p:cNvPr id="10" name="Obrázek 9" descr="roh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00527" y="0"/>
            <a:ext cx="4591474" cy="4483966"/>
          </a:xfrm>
          <a:prstGeom prst="rect">
            <a:avLst/>
          </a:prstGeom>
        </p:spPr>
      </p:pic>
      <p:pic>
        <p:nvPicPr>
          <p:cNvPr id="13" name="Obrázek 12" descr="OPTP_CZ_RO_B_C-RGB.png"/>
          <p:cNvPicPr>
            <a:picLocks noChangeAspect="1"/>
          </p:cNvPicPr>
          <p:nvPr userDrawn="1"/>
        </p:nvPicPr>
        <p:blipFill rotWithShape="1">
          <a:blip r:embed="rId3" cstate="print"/>
          <a:srcRect l="53226"/>
          <a:stretch/>
        </p:blipFill>
        <p:spPr>
          <a:xfrm>
            <a:off x="5051747" y="5820258"/>
            <a:ext cx="2088504" cy="75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1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OPTP_CZ_RO_B_C-RGB.png"/>
          <p:cNvPicPr>
            <a:picLocks noChangeAspect="1"/>
          </p:cNvPicPr>
          <p:nvPr userDrawn="1"/>
        </p:nvPicPr>
        <p:blipFill rotWithShape="1">
          <a:blip r:embed="rId2" cstate="print"/>
          <a:srcRect l="54197"/>
          <a:stretch/>
        </p:blipFill>
        <p:spPr>
          <a:xfrm>
            <a:off x="609600" y="6153303"/>
            <a:ext cx="1825912" cy="67181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601" y="274639"/>
            <a:ext cx="10972800" cy="90376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516" b="1" baseline="0">
                <a:solidFill>
                  <a:srgbClr val="034EA2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1" y="1600200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3907"/>
            </a:lvl1pPr>
            <a:lvl2pPr>
              <a:buFont typeface="Arial" pitchFamily="34" charset="0"/>
              <a:buChar char="»"/>
              <a:defRPr sz="3516"/>
            </a:lvl2pPr>
            <a:lvl4pPr>
              <a:buFont typeface="Arial" pitchFamily="34" charset="0"/>
              <a:buChar char="»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2168"/>
            <a:ext cx="12210121" cy="100946"/>
          </a:xfrm>
          <a:prstGeom prst="rect">
            <a:avLst/>
          </a:prstGeom>
        </p:spPr>
      </p:pic>
      <p:pic>
        <p:nvPicPr>
          <p:cNvPr id="8" name="Zástupný symbol pro obsah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0"/>
          <a:stretch>
            <a:fillRect/>
          </a:stretch>
        </p:blipFill>
        <p:spPr>
          <a:xfrm>
            <a:off x="4151531" y="6173223"/>
            <a:ext cx="8040470" cy="684777"/>
          </a:xfrm>
          <a:prstGeom prst="rect">
            <a:avLst/>
          </a:prstGeom>
        </p:spPr>
      </p:pic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4039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50662" y="2152784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860" baseline="0">
                <a:solidFill>
                  <a:srgbClr val="034EA2"/>
                </a:solidFill>
              </a:defRPr>
            </a:lvl1pPr>
          </a:lstStyle>
          <a:p>
            <a:r>
              <a:rPr lang="cs-CZ" dirty="0"/>
              <a:t>Název tématu/předělu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026" y="3499331"/>
            <a:ext cx="8093494" cy="66983"/>
          </a:xfrm>
          <a:prstGeom prst="rect">
            <a:avLst/>
          </a:prstGeom>
        </p:spPr>
      </p:pic>
      <p:pic>
        <p:nvPicPr>
          <p:cNvPr id="10" name="Zástupný symbol pro obsah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0"/>
          <a:stretch>
            <a:fillRect/>
          </a:stretch>
        </p:blipFill>
        <p:spPr>
          <a:xfrm>
            <a:off x="4151531" y="6166210"/>
            <a:ext cx="8040470" cy="684777"/>
          </a:xfrm>
          <a:prstGeom prst="rect">
            <a:avLst/>
          </a:prstGeom>
        </p:spPr>
      </p:pic>
      <p:pic>
        <p:nvPicPr>
          <p:cNvPr id="8" name="Obrázek 7" descr="OPTP_CZ_RO_B_C-RGB.png"/>
          <p:cNvPicPr>
            <a:picLocks noChangeAspect="1"/>
          </p:cNvPicPr>
          <p:nvPr userDrawn="1"/>
        </p:nvPicPr>
        <p:blipFill rotWithShape="1">
          <a:blip r:embed="rId4" cstate="print"/>
          <a:srcRect l="54197"/>
          <a:stretch/>
        </p:blipFill>
        <p:spPr>
          <a:xfrm>
            <a:off x="609600" y="6153303"/>
            <a:ext cx="1825912" cy="671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339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601" y="274639"/>
            <a:ext cx="10972800" cy="90376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516" b="1" baseline="0">
                <a:solidFill>
                  <a:srgbClr val="034EA2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2168"/>
            <a:ext cx="12210121" cy="100946"/>
          </a:xfrm>
          <a:prstGeom prst="rect">
            <a:avLst/>
          </a:prstGeom>
        </p:spPr>
      </p:pic>
      <p:sp>
        <p:nvSpPr>
          <p:cNvPr id="10" name="Zástupný symbol pro graf 9"/>
          <p:cNvSpPr>
            <a:spLocks noGrp="1"/>
          </p:cNvSpPr>
          <p:nvPr>
            <p:ph type="chart" sz="quarter" idx="13"/>
          </p:nvPr>
        </p:nvSpPr>
        <p:spPr>
          <a:xfrm>
            <a:off x="622382" y="1530375"/>
            <a:ext cx="10947238" cy="4290319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Kliknutím na ikonu přidáte graf.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2" name="Zástupný symbol pro obsah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0"/>
          <a:stretch>
            <a:fillRect/>
          </a:stretch>
        </p:blipFill>
        <p:spPr>
          <a:xfrm>
            <a:off x="4151531" y="6173223"/>
            <a:ext cx="8040470" cy="684777"/>
          </a:xfrm>
          <a:prstGeom prst="rect">
            <a:avLst/>
          </a:prstGeom>
        </p:spPr>
      </p:pic>
      <p:pic>
        <p:nvPicPr>
          <p:cNvPr id="8" name="Obrázek 7" descr="OPTP_CZ_RO_B_C-RGB.png"/>
          <p:cNvPicPr>
            <a:picLocks noChangeAspect="1"/>
          </p:cNvPicPr>
          <p:nvPr userDrawn="1"/>
        </p:nvPicPr>
        <p:blipFill rotWithShape="1">
          <a:blip r:embed="rId4" cstate="print"/>
          <a:srcRect l="54197"/>
          <a:stretch/>
        </p:blipFill>
        <p:spPr>
          <a:xfrm>
            <a:off x="609600" y="6153303"/>
            <a:ext cx="1825912" cy="671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01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601" y="274639"/>
            <a:ext cx="10972800" cy="90376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516" b="1" baseline="0">
                <a:solidFill>
                  <a:srgbClr val="034EA2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2168"/>
            <a:ext cx="12210121" cy="100946"/>
          </a:xfrm>
          <a:prstGeom prst="rect">
            <a:avLst/>
          </a:prstGeom>
        </p:spPr>
      </p:pic>
      <p:sp>
        <p:nvSpPr>
          <p:cNvPr id="15" name="Zástupný symbol pro tabulku 14"/>
          <p:cNvSpPr>
            <a:spLocks noGrp="1"/>
          </p:cNvSpPr>
          <p:nvPr>
            <p:ph type="tbl" sz="quarter" idx="13"/>
          </p:nvPr>
        </p:nvSpPr>
        <p:spPr>
          <a:xfrm>
            <a:off x="622381" y="1600149"/>
            <a:ext cx="11018684" cy="4220546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Kliknutím na ikonu přidáte tabulku.</a:t>
            </a: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3" name="Zástupný symbol pro obsah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0"/>
          <a:stretch>
            <a:fillRect/>
          </a:stretch>
        </p:blipFill>
        <p:spPr>
          <a:xfrm>
            <a:off x="4151531" y="6173223"/>
            <a:ext cx="8040470" cy="684777"/>
          </a:xfrm>
          <a:prstGeom prst="rect">
            <a:avLst/>
          </a:prstGeom>
        </p:spPr>
      </p:pic>
      <p:pic>
        <p:nvPicPr>
          <p:cNvPr id="8" name="Obrázek 7" descr="OPTP_CZ_RO_B_C-RGB.png"/>
          <p:cNvPicPr>
            <a:picLocks noChangeAspect="1"/>
          </p:cNvPicPr>
          <p:nvPr userDrawn="1"/>
        </p:nvPicPr>
        <p:blipFill rotWithShape="1">
          <a:blip r:embed="rId4" cstate="print"/>
          <a:srcRect l="54197"/>
          <a:stretch/>
        </p:blipFill>
        <p:spPr>
          <a:xfrm>
            <a:off x="609600" y="6153303"/>
            <a:ext cx="1825912" cy="671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442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846976" y="4694959"/>
            <a:ext cx="8498050" cy="984636"/>
          </a:xfrm>
          <a:prstGeom prst="rect">
            <a:avLst/>
          </a:prstGeom>
        </p:spPr>
        <p:txBody>
          <a:bodyPr lIns="90000">
            <a:normAutofit/>
          </a:bodyPr>
          <a:lstStyle>
            <a:lvl1pPr marL="0" indent="0" algn="ctr">
              <a:buNone/>
              <a:defRPr sz="2735" baseline="0">
                <a:solidFill>
                  <a:srgbClr val="034EA2"/>
                </a:solidFill>
              </a:defRPr>
            </a:lvl1pPr>
            <a:lvl2pPr marL="600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00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01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0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02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02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02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03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Jméno autora/autorů a kontakt</a:t>
            </a:r>
          </a:p>
        </p:txBody>
      </p:sp>
      <p:sp>
        <p:nvSpPr>
          <p:cNvPr id="19" name="Nadpis 18"/>
          <p:cNvSpPr>
            <a:spLocks noGrp="1"/>
          </p:cNvSpPr>
          <p:nvPr>
            <p:ph type="title" hasCustomPrompt="1"/>
          </p:nvPr>
        </p:nvSpPr>
        <p:spPr>
          <a:xfrm>
            <a:off x="1054237" y="2724284"/>
            <a:ext cx="10082978" cy="1197034"/>
          </a:xfrm>
          <a:prstGeom prst="rect">
            <a:avLst/>
          </a:prstGeom>
        </p:spPr>
        <p:txBody>
          <a:bodyPr lIns="90000">
            <a:normAutofit/>
          </a:bodyPr>
          <a:lstStyle>
            <a:lvl1pPr algn="ctr">
              <a:defRPr sz="5274" b="0" baseline="0">
                <a:solidFill>
                  <a:srgbClr val="034EA2"/>
                </a:solidFill>
              </a:defRPr>
            </a:lvl1pPr>
          </a:lstStyle>
          <a:p>
            <a:r>
              <a:rPr lang="cs-CZ" dirty="0"/>
              <a:t>Rozloučení</a:t>
            </a:r>
          </a:p>
        </p:txBody>
      </p:sp>
      <p:pic>
        <p:nvPicPr>
          <p:cNvPr id="9" name="Obrázek 8" descr="roh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00527" y="0"/>
            <a:ext cx="4591474" cy="4483966"/>
          </a:xfrm>
          <a:prstGeom prst="rect">
            <a:avLst/>
          </a:prstGeom>
        </p:spPr>
      </p:pic>
      <p:pic>
        <p:nvPicPr>
          <p:cNvPr id="6" name="Obrázek 5" descr="OPTP_CZ_RO_B_C-RGB.png"/>
          <p:cNvPicPr>
            <a:picLocks noChangeAspect="1"/>
          </p:cNvPicPr>
          <p:nvPr userDrawn="1"/>
        </p:nvPicPr>
        <p:blipFill rotWithShape="1">
          <a:blip r:embed="rId3" cstate="print"/>
          <a:srcRect l="53226"/>
          <a:stretch/>
        </p:blipFill>
        <p:spPr>
          <a:xfrm>
            <a:off x="5051747" y="5820258"/>
            <a:ext cx="2088504" cy="75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653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900118" y="4624630"/>
            <a:ext cx="8534400" cy="492317"/>
          </a:xfrm>
          <a:prstGeom prst="rect">
            <a:avLst/>
          </a:prstGeom>
        </p:spPr>
        <p:txBody>
          <a:bodyPr lIns="90000">
            <a:normAutofit/>
          </a:bodyPr>
          <a:lstStyle>
            <a:lvl1pPr marL="0" indent="0" algn="l">
              <a:buNone/>
              <a:defRPr sz="2735" baseline="0">
                <a:solidFill>
                  <a:srgbClr val="034EA2"/>
                </a:solidFill>
              </a:defRPr>
            </a:lvl1pPr>
            <a:lvl2pPr marL="600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00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01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0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02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02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02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03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Jméno autora/autorů</a:t>
            </a:r>
          </a:p>
        </p:txBody>
      </p:sp>
      <p:sp>
        <p:nvSpPr>
          <p:cNvPr id="8" name="TextovéPole 7"/>
          <p:cNvSpPr txBox="1"/>
          <p:nvPr userDrawn="1"/>
        </p:nvSpPr>
        <p:spPr>
          <a:xfrm>
            <a:off x="900117" y="879042"/>
            <a:ext cx="4465077" cy="300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67" b="1" dirty="0"/>
              <a:t>MINISTERSTVO PRO MÍSTNÍ ROZVOJ </a:t>
            </a:r>
            <a:endParaRPr lang="cs-CZ" sz="1953" b="1" dirty="0"/>
          </a:p>
        </p:txBody>
      </p:sp>
      <p:sp>
        <p:nvSpPr>
          <p:cNvPr id="19" name="Nadpis 18"/>
          <p:cNvSpPr>
            <a:spLocks noGrp="1"/>
          </p:cNvSpPr>
          <p:nvPr>
            <p:ph type="title" hasCustomPrompt="1"/>
          </p:nvPr>
        </p:nvSpPr>
        <p:spPr>
          <a:xfrm>
            <a:off x="900117" y="2109699"/>
            <a:ext cx="10972800" cy="1143000"/>
          </a:xfrm>
          <a:prstGeom prst="rect">
            <a:avLst/>
          </a:prstGeom>
        </p:spPr>
        <p:txBody>
          <a:bodyPr lIns="90000">
            <a:normAutofit/>
          </a:bodyPr>
          <a:lstStyle>
            <a:lvl1pPr algn="l">
              <a:defRPr sz="3907" b="1" baseline="0">
                <a:solidFill>
                  <a:srgbClr val="034EA2"/>
                </a:solidFill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17" hasCustomPrompt="1"/>
          </p:nvPr>
        </p:nvSpPr>
        <p:spPr>
          <a:xfrm>
            <a:off x="900117" y="5327626"/>
            <a:ext cx="4609112" cy="351971"/>
          </a:xfrm>
          <a:prstGeom prst="rect">
            <a:avLst/>
          </a:prstGeom>
        </p:spPr>
        <p:txBody>
          <a:bodyPr lIns="90000" rIns="144000">
            <a:noAutofit/>
          </a:bodyPr>
          <a:lstStyle>
            <a:lvl1pPr>
              <a:buNone/>
              <a:defRPr sz="1953">
                <a:solidFill>
                  <a:srgbClr val="034EA2"/>
                </a:solidFill>
              </a:defRPr>
            </a:lvl1pPr>
          </a:lstStyle>
          <a:p>
            <a:pPr lvl="0"/>
            <a:r>
              <a:rPr lang="cs-CZ" dirty="0"/>
              <a:t>Datum a místo</a:t>
            </a:r>
          </a:p>
        </p:txBody>
      </p:sp>
      <p:pic>
        <p:nvPicPr>
          <p:cNvPr id="10" name="Obrázek 9" descr="roh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00527" y="0"/>
            <a:ext cx="4591474" cy="4483966"/>
          </a:xfrm>
          <a:prstGeom prst="rect">
            <a:avLst/>
          </a:prstGeom>
        </p:spPr>
      </p:pic>
      <p:pic>
        <p:nvPicPr>
          <p:cNvPr id="13" name="Obrázek 12" descr="OPTP_CZ_RO_B_C-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863461" y="5820258"/>
            <a:ext cx="4465077" cy="75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3611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OPTP_CZ_RO_B_C-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8557" y="6166210"/>
            <a:ext cx="3986433" cy="67181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601" y="274639"/>
            <a:ext cx="10972800" cy="90376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516" b="1" baseline="0">
                <a:solidFill>
                  <a:srgbClr val="034EA2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1" y="1600200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3907"/>
            </a:lvl1pPr>
            <a:lvl2pPr>
              <a:buFont typeface="Arial" pitchFamily="34" charset="0"/>
              <a:buChar char="»"/>
              <a:defRPr sz="3516"/>
            </a:lvl2pPr>
            <a:lvl4pPr>
              <a:buFont typeface="Arial" pitchFamily="34" charset="0"/>
              <a:buChar char="»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2168"/>
            <a:ext cx="12210121" cy="100946"/>
          </a:xfrm>
          <a:prstGeom prst="rect">
            <a:avLst/>
          </a:prstGeom>
        </p:spPr>
      </p:pic>
      <p:pic>
        <p:nvPicPr>
          <p:cNvPr id="8" name="Zástupný symbol pro obsah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0"/>
          <a:stretch>
            <a:fillRect/>
          </a:stretch>
        </p:blipFill>
        <p:spPr>
          <a:xfrm>
            <a:off x="4151531" y="6173223"/>
            <a:ext cx="8040470" cy="684777"/>
          </a:xfrm>
          <a:prstGeom prst="rect">
            <a:avLst/>
          </a:prstGeom>
        </p:spPr>
      </p:pic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02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3365-1BA8-459C-B427-F43667F5CEF1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2919-4A37-4D98-A663-80CB823529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627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50662" y="2152784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860" baseline="0">
                <a:solidFill>
                  <a:srgbClr val="034EA2"/>
                </a:solidFill>
              </a:defRPr>
            </a:lvl1pPr>
          </a:lstStyle>
          <a:p>
            <a:r>
              <a:rPr lang="cs-CZ" dirty="0"/>
              <a:t>Název tématu/předělu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026" y="3499331"/>
            <a:ext cx="8093494" cy="66983"/>
          </a:xfrm>
          <a:prstGeom prst="rect">
            <a:avLst/>
          </a:prstGeom>
        </p:spPr>
      </p:pic>
      <p:pic>
        <p:nvPicPr>
          <p:cNvPr id="9" name="Obrázek 8" descr="OPTP_CZ_RO_B_C-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8557" y="6166210"/>
            <a:ext cx="3986433" cy="671810"/>
          </a:xfrm>
          <a:prstGeom prst="rect">
            <a:avLst/>
          </a:prstGeom>
        </p:spPr>
      </p:pic>
      <p:pic>
        <p:nvPicPr>
          <p:cNvPr id="10" name="Zástupný symbol pro obsah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0"/>
          <a:stretch>
            <a:fillRect/>
          </a:stretch>
        </p:blipFill>
        <p:spPr>
          <a:xfrm>
            <a:off x="4151531" y="6166210"/>
            <a:ext cx="8040470" cy="684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6467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601" y="274639"/>
            <a:ext cx="10972800" cy="90376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516" b="1" baseline="0">
                <a:solidFill>
                  <a:srgbClr val="034EA2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2168"/>
            <a:ext cx="12210121" cy="100946"/>
          </a:xfrm>
          <a:prstGeom prst="rect">
            <a:avLst/>
          </a:prstGeom>
        </p:spPr>
      </p:pic>
      <p:sp>
        <p:nvSpPr>
          <p:cNvPr id="10" name="Zástupný symbol pro graf 9"/>
          <p:cNvSpPr>
            <a:spLocks noGrp="1"/>
          </p:cNvSpPr>
          <p:nvPr>
            <p:ph type="chart" sz="quarter" idx="13"/>
          </p:nvPr>
        </p:nvSpPr>
        <p:spPr>
          <a:xfrm>
            <a:off x="622382" y="1530375"/>
            <a:ext cx="10947238" cy="4290319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na ikonu přidáte graf.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1" name="Obrázek 10" descr="OPTP_CZ_RO_B_C-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8557" y="6166210"/>
            <a:ext cx="3986433" cy="671810"/>
          </a:xfrm>
          <a:prstGeom prst="rect">
            <a:avLst/>
          </a:prstGeom>
        </p:spPr>
      </p:pic>
      <p:pic>
        <p:nvPicPr>
          <p:cNvPr id="12" name="Zástupný symbol pro obsah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0"/>
          <a:stretch>
            <a:fillRect/>
          </a:stretch>
        </p:blipFill>
        <p:spPr>
          <a:xfrm>
            <a:off x="4151531" y="6173223"/>
            <a:ext cx="8040470" cy="684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024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601" y="274639"/>
            <a:ext cx="10972800" cy="90376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516" b="1" baseline="0">
                <a:solidFill>
                  <a:srgbClr val="034EA2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2168"/>
            <a:ext cx="12210121" cy="100946"/>
          </a:xfrm>
          <a:prstGeom prst="rect">
            <a:avLst/>
          </a:prstGeom>
        </p:spPr>
      </p:pic>
      <p:sp>
        <p:nvSpPr>
          <p:cNvPr id="15" name="Zástupný symbol pro tabulku 14"/>
          <p:cNvSpPr>
            <a:spLocks noGrp="1"/>
          </p:cNvSpPr>
          <p:nvPr>
            <p:ph type="tbl" sz="quarter" idx="13"/>
          </p:nvPr>
        </p:nvSpPr>
        <p:spPr>
          <a:xfrm>
            <a:off x="622381" y="1600149"/>
            <a:ext cx="11018684" cy="4220546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na ikonu přidáte tabulku.</a:t>
            </a: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2" name="Obrázek 11" descr="OPTP_CZ_RO_B_C-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8557" y="6166210"/>
            <a:ext cx="3986433" cy="671810"/>
          </a:xfrm>
          <a:prstGeom prst="rect">
            <a:avLst/>
          </a:prstGeom>
        </p:spPr>
      </p:pic>
      <p:pic>
        <p:nvPicPr>
          <p:cNvPr id="13" name="Zástupný symbol pro obsah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0"/>
          <a:stretch>
            <a:fillRect/>
          </a:stretch>
        </p:blipFill>
        <p:spPr>
          <a:xfrm>
            <a:off x="4151531" y="6173223"/>
            <a:ext cx="8040470" cy="684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4934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846976" y="4694959"/>
            <a:ext cx="8498050" cy="984636"/>
          </a:xfrm>
          <a:prstGeom prst="rect">
            <a:avLst/>
          </a:prstGeom>
        </p:spPr>
        <p:txBody>
          <a:bodyPr lIns="90000">
            <a:normAutofit/>
          </a:bodyPr>
          <a:lstStyle>
            <a:lvl1pPr marL="0" indent="0" algn="ctr">
              <a:buNone/>
              <a:defRPr sz="2735" baseline="0">
                <a:solidFill>
                  <a:srgbClr val="034EA2"/>
                </a:solidFill>
              </a:defRPr>
            </a:lvl1pPr>
            <a:lvl2pPr marL="600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00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01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0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02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02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02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03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Jméno autora/autorů a kontakt</a:t>
            </a:r>
          </a:p>
        </p:txBody>
      </p:sp>
      <p:sp>
        <p:nvSpPr>
          <p:cNvPr id="19" name="Nadpis 18"/>
          <p:cNvSpPr>
            <a:spLocks noGrp="1"/>
          </p:cNvSpPr>
          <p:nvPr>
            <p:ph type="title" hasCustomPrompt="1"/>
          </p:nvPr>
        </p:nvSpPr>
        <p:spPr>
          <a:xfrm>
            <a:off x="1054237" y="2724284"/>
            <a:ext cx="10082978" cy="1197034"/>
          </a:xfrm>
          <a:prstGeom prst="rect">
            <a:avLst/>
          </a:prstGeom>
        </p:spPr>
        <p:txBody>
          <a:bodyPr lIns="90000">
            <a:normAutofit/>
          </a:bodyPr>
          <a:lstStyle>
            <a:lvl1pPr algn="ctr">
              <a:defRPr sz="5274" b="0" baseline="0">
                <a:solidFill>
                  <a:srgbClr val="034EA2"/>
                </a:solidFill>
              </a:defRPr>
            </a:lvl1pPr>
          </a:lstStyle>
          <a:p>
            <a:r>
              <a:rPr lang="cs-CZ" dirty="0"/>
              <a:t>Rozloučení</a:t>
            </a:r>
          </a:p>
        </p:txBody>
      </p:sp>
      <p:pic>
        <p:nvPicPr>
          <p:cNvPr id="9" name="Obrázek 8" descr="roh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00527" y="0"/>
            <a:ext cx="4591474" cy="4483966"/>
          </a:xfrm>
          <a:prstGeom prst="rect">
            <a:avLst/>
          </a:prstGeom>
        </p:spPr>
      </p:pic>
      <p:pic>
        <p:nvPicPr>
          <p:cNvPr id="10" name="Obrázek 9" descr="OPTP_CZ_RO_B_C-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863461" y="5820258"/>
            <a:ext cx="4465077" cy="75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696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3365-1BA8-459C-B427-F43667F5CEF1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2919-4A37-4D98-A663-80CB823529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498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3365-1BA8-459C-B427-F43667F5CEF1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2919-4A37-4D98-A663-80CB823529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67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3365-1BA8-459C-B427-F43667F5CEF1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2919-4A37-4D98-A663-80CB823529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87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3365-1BA8-459C-B427-F43667F5CEF1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2919-4A37-4D98-A663-80CB823529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99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3365-1BA8-459C-B427-F43667F5CEF1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2919-4A37-4D98-A663-80CB823529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41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3365-1BA8-459C-B427-F43667F5CEF1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2919-4A37-4D98-A663-80CB823529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79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3365-1BA8-459C-B427-F43667F5CEF1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2919-4A37-4D98-A663-80CB823529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60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A3365-1BA8-459C-B427-F43667F5CEF1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32919-4A37-4D98-A663-80CB823529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08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60642" y="5749927"/>
            <a:ext cx="2844800" cy="365125"/>
          </a:xfrm>
          <a:prstGeom prst="rect">
            <a:avLst/>
          </a:prstGeom>
        </p:spPr>
        <p:txBody>
          <a:bodyPr vert="horz" lIns="122950" tIns="61475" rIns="122950" bIns="61475" rtlCol="0" anchor="ctr"/>
          <a:lstStyle>
            <a:lvl1pPr algn="r">
              <a:defRPr sz="15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AD5F7-9A70-43A8-B2E8-1F114AD105D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251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ctr" defTabSz="1200855" rtl="0" eaLnBrk="1" latinLnBrk="0" hangingPunct="1">
        <a:spcBef>
          <a:spcPct val="0"/>
        </a:spcBef>
        <a:buNone/>
        <a:defRPr sz="57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320" indent="-450320" algn="l" defTabSz="1200855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75695" indent="-375267" algn="l" defTabSz="1200855" rtl="0" eaLnBrk="1" latinLnBrk="0" hangingPunct="1">
        <a:spcBef>
          <a:spcPct val="20000"/>
        </a:spcBef>
        <a:buFont typeface="Arial" pitchFamily="34" charset="0"/>
        <a:buChar char="–"/>
        <a:defRPr sz="3711" kern="1200">
          <a:solidFill>
            <a:schemeClr val="tx1"/>
          </a:solidFill>
          <a:latin typeface="+mn-lt"/>
          <a:ea typeface="+mn-ea"/>
          <a:cs typeface="+mn-cs"/>
        </a:defRPr>
      </a:lvl2pPr>
      <a:lvl3pPr marL="1501069" indent="-300214" algn="l" defTabSz="1200855" rtl="0" eaLnBrk="1" latinLnBrk="0" hangingPunct="1">
        <a:spcBef>
          <a:spcPct val="20000"/>
        </a:spcBef>
        <a:buFont typeface="Arial" pitchFamily="34" charset="0"/>
        <a:buChar char="•"/>
        <a:defRPr sz="3125" kern="1200">
          <a:solidFill>
            <a:schemeClr val="tx1"/>
          </a:solidFill>
          <a:latin typeface="+mn-lt"/>
          <a:ea typeface="+mn-ea"/>
          <a:cs typeface="+mn-cs"/>
        </a:defRPr>
      </a:lvl3pPr>
      <a:lvl4pPr marL="2101496" indent="-300214" algn="l" defTabSz="1200855" rtl="0" eaLnBrk="1" latinLnBrk="0" hangingPunct="1">
        <a:spcBef>
          <a:spcPct val="20000"/>
        </a:spcBef>
        <a:buFont typeface="Arial" pitchFamily="34" charset="0"/>
        <a:buChar char="–"/>
        <a:defRPr sz="2637" kern="1200">
          <a:solidFill>
            <a:schemeClr val="tx1"/>
          </a:solidFill>
          <a:latin typeface="+mn-lt"/>
          <a:ea typeface="+mn-ea"/>
          <a:cs typeface="+mn-cs"/>
        </a:defRPr>
      </a:lvl4pPr>
      <a:lvl5pPr marL="2701923" indent="-300214" algn="l" defTabSz="1200855" rtl="0" eaLnBrk="1" latinLnBrk="0" hangingPunct="1">
        <a:spcBef>
          <a:spcPct val="20000"/>
        </a:spcBef>
        <a:buFont typeface="Arial" pitchFamily="34" charset="0"/>
        <a:buChar char="»"/>
        <a:defRPr sz="2637" kern="1200">
          <a:solidFill>
            <a:schemeClr val="tx1"/>
          </a:solidFill>
          <a:latin typeface="+mn-lt"/>
          <a:ea typeface="+mn-ea"/>
          <a:cs typeface="+mn-cs"/>
        </a:defRPr>
      </a:lvl5pPr>
      <a:lvl6pPr marL="3302351" indent="-300214" algn="l" defTabSz="1200855" rtl="0" eaLnBrk="1" latinLnBrk="0" hangingPunct="1">
        <a:spcBef>
          <a:spcPct val="20000"/>
        </a:spcBef>
        <a:buFont typeface="Arial" pitchFamily="34" charset="0"/>
        <a:buChar char="•"/>
        <a:defRPr sz="2637" kern="1200">
          <a:solidFill>
            <a:schemeClr val="tx1"/>
          </a:solidFill>
          <a:latin typeface="+mn-lt"/>
          <a:ea typeface="+mn-ea"/>
          <a:cs typeface="+mn-cs"/>
        </a:defRPr>
      </a:lvl6pPr>
      <a:lvl7pPr marL="3902778" indent="-300214" algn="l" defTabSz="1200855" rtl="0" eaLnBrk="1" latinLnBrk="0" hangingPunct="1">
        <a:spcBef>
          <a:spcPct val="20000"/>
        </a:spcBef>
        <a:buFont typeface="Arial" pitchFamily="34" charset="0"/>
        <a:buChar char="•"/>
        <a:defRPr sz="2637" kern="1200">
          <a:solidFill>
            <a:schemeClr val="tx1"/>
          </a:solidFill>
          <a:latin typeface="+mn-lt"/>
          <a:ea typeface="+mn-ea"/>
          <a:cs typeface="+mn-cs"/>
        </a:defRPr>
      </a:lvl7pPr>
      <a:lvl8pPr marL="4503205" indent="-300214" algn="l" defTabSz="1200855" rtl="0" eaLnBrk="1" latinLnBrk="0" hangingPunct="1">
        <a:spcBef>
          <a:spcPct val="20000"/>
        </a:spcBef>
        <a:buFont typeface="Arial" pitchFamily="34" charset="0"/>
        <a:buChar char="•"/>
        <a:defRPr sz="2637" kern="1200">
          <a:solidFill>
            <a:schemeClr val="tx1"/>
          </a:solidFill>
          <a:latin typeface="+mn-lt"/>
          <a:ea typeface="+mn-ea"/>
          <a:cs typeface="+mn-cs"/>
        </a:defRPr>
      </a:lvl8pPr>
      <a:lvl9pPr marL="5103634" indent="-300214" algn="l" defTabSz="1200855" rtl="0" eaLnBrk="1" latinLnBrk="0" hangingPunct="1">
        <a:spcBef>
          <a:spcPct val="20000"/>
        </a:spcBef>
        <a:buFont typeface="Arial" pitchFamily="34" charset="0"/>
        <a:buChar char="•"/>
        <a:defRPr sz="26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200855" rtl="0" eaLnBrk="1" latinLnBrk="0" hangingPunct="1">
        <a:defRPr sz="2344" kern="1200">
          <a:solidFill>
            <a:schemeClr val="tx1"/>
          </a:solidFill>
          <a:latin typeface="+mn-lt"/>
          <a:ea typeface="+mn-ea"/>
          <a:cs typeface="+mn-cs"/>
        </a:defRPr>
      </a:lvl1pPr>
      <a:lvl2pPr marL="600427" algn="l" defTabSz="1200855" rtl="0" eaLnBrk="1" latinLnBrk="0" hangingPunct="1">
        <a:defRPr sz="2344" kern="1200">
          <a:solidFill>
            <a:schemeClr val="tx1"/>
          </a:solidFill>
          <a:latin typeface="+mn-lt"/>
          <a:ea typeface="+mn-ea"/>
          <a:cs typeface="+mn-cs"/>
        </a:defRPr>
      </a:lvl2pPr>
      <a:lvl3pPr marL="1200855" algn="l" defTabSz="1200855" rtl="0" eaLnBrk="1" latinLnBrk="0" hangingPunct="1">
        <a:defRPr sz="2344" kern="1200">
          <a:solidFill>
            <a:schemeClr val="tx1"/>
          </a:solidFill>
          <a:latin typeface="+mn-lt"/>
          <a:ea typeface="+mn-ea"/>
          <a:cs typeface="+mn-cs"/>
        </a:defRPr>
      </a:lvl3pPr>
      <a:lvl4pPr marL="1801282" algn="l" defTabSz="1200855" rtl="0" eaLnBrk="1" latinLnBrk="0" hangingPunct="1">
        <a:defRPr sz="2344" kern="1200">
          <a:solidFill>
            <a:schemeClr val="tx1"/>
          </a:solidFill>
          <a:latin typeface="+mn-lt"/>
          <a:ea typeface="+mn-ea"/>
          <a:cs typeface="+mn-cs"/>
        </a:defRPr>
      </a:lvl4pPr>
      <a:lvl5pPr marL="2401709" algn="l" defTabSz="1200855" rtl="0" eaLnBrk="1" latinLnBrk="0" hangingPunct="1">
        <a:defRPr sz="2344" kern="1200">
          <a:solidFill>
            <a:schemeClr val="tx1"/>
          </a:solidFill>
          <a:latin typeface="+mn-lt"/>
          <a:ea typeface="+mn-ea"/>
          <a:cs typeface="+mn-cs"/>
        </a:defRPr>
      </a:lvl5pPr>
      <a:lvl6pPr marL="3002137" algn="l" defTabSz="1200855" rtl="0" eaLnBrk="1" latinLnBrk="0" hangingPunct="1">
        <a:defRPr sz="2344" kern="1200">
          <a:solidFill>
            <a:schemeClr val="tx1"/>
          </a:solidFill>
          <a:latin typeface="+mn-lt"/>
          <a:ea typeface="+mn-ea"/>
          <a:cs typeface="+mn-cs"/>
        </a:defRPr>
      </a:lvl6pPr>
      <a:lvl7pPr marL="3602565" algn="l" defTabSz="1200855" rtl="0" eaLnBrk="1" latinLnBrk="0" hangingPunct="1">
        <a:defRPr sz="2344" kern="1200">
          <a:solidFill>
            <a:schemeClr val="tx1"/>
          </a:solidFill>
          <a:latin typeface="+mn-lt"/>
          <a:ea typeface="+mn-ea"/>
          <a:cs typeface="+mn-cs"/>
        </a:defRPr>
      </a:lvl7pPr>
      <a:lvl8pPr marL="4202992" algn="l" defTabSz="1200855" rtl="0" eaLnBrk="1" latinLnBrk="0" hangingPunct="1">
        <a:defRPr sz="2344" kern="1200">
          <a:solidFill>
            <a:schemeClr val="tx1"/>
          </a:solidFill>
          <a:latin typeface="+mn-lt"/>
          <a:ea typeface="+mn-ea"/>
          <a:cs typeface="+mn-cs"/>
        </a:defRPr>
      </a:lvl8pPr>
      <a:lvl9pPr marL="4803419" algn="l" defTabSz="1200855" rtl="0" eaLnBrk="1" latinLnBrk="0" hangingPunct="1">
        <a:defRPr sz="23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60642" y="5749927"/>
            <a:ext cx="2844800" cy="365125"/>
          </a:xfrm>
          <a:prstGeom prst="rect">
            <a:avLst/>
          </a:prstGeom>
        </p:spPr>
        <p:txBody>
          <a:bodyPr vert="horz" lIns="122950" tIns="61475" rIns="122950" bIns="61475" rtlCol="0" anchor="ctr"/>
          <a:lstStyle>
            <a:lvl1pPr algn="r">
              <a:defRPr sz="15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85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xStyles>
    <p:titleStyle>
      <a:lvl1pPr algn="ctr" defTabSz="1200855" rtl="0" eaLnBrk="1" latinLnBrk="0" hangingPunct="1">
        <a:spcBef>
          <a:spcPct val="0"/>
        </a:spcBef>
        <a:buNone/>
        <a:defRPr sz="57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320" indent="-450320" algn="l" defTabSz="1200855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75695" indent="-375267" algn="l" defTabSz="1200855" rtl="0" eaLnBrk="1" latinLnBrk="0" hangingPunct="1">
        <a:spcBef>
          <a:spcPct val="20000"/>
        </a:spcBef>
        <a:buFont typeface="Arial" pitchFamily="34" charset="0"/>
        <a:buChar char="–"/>
        <a:defRPr sz="3711" kern="1200">
          <a:solidFill>
            <a:schemeClr val="tx1"/>
          </a:solidFill>
          <a:latin typeface="+mn-lt"/>
          <a:ea typeface="+mn-ea"/>
          <a:cs typeface="+mn-cs"/>
        </a:defRPr>
      </a:lvl2pPr>
      <a:lvl3pPr marL="1501069" indent="-300214" algn="l" defTabSz="1200855" rtl="0" eaLnBrk="1" latinLnBrk="0" hangingPunct="1">
        <a:spcBef>
          <a:spcPct val="20000"/>
        </a:spcBef>
        <a:buFont typeface="Arial" pitchFamily="34" charset="0"/>
        <a:buChar char="•"/>
        <a:defRPr sz="3125" kern="1200">
          <a:solidFill>
            <a:schemeClr val="tx1"/>
          </a:solidFill>
          <a:latin typeface="+mn-lt"/>
          <a:ea typeface="+mn-ea"/>
          <a:cs typeface="+mn-cs"/>
        </a:defRPr>
      </a:lvl3pPr>
      <a:lvl4pPr marL="2101496" indent="-300214" algn="l" defTabSz="1200855" rtl="0" eaLnBrk="1" latinLnBrk="0" hangingPunct="1">
        <a:spcBef>
          <a:spcPct val="20000"/>
        </a:spcBef>
        <a:buFont typeface="Arial" pitchFamily="34" charset="0"/>
        <a:buChar char="–"/>
        <a:defRPr sz="2637" kern="1200">
          <a:solidFill>
            <a:schemeClr val="tx1"/>
          </a:solidFill>
          <a:latin typeface="+mn-lt"/>
          <a:ea typeface="+mn-ea"/>
          <a:cs typeface="+mn-cs"/>
        </a:defRPr>
      </a:lvl4pPr>
      <a:lvl5pPr marL="2701923" indent="-300214" algn="l" defTabSz="1200855" rtl="0" eaLnBrk="1" latinLnBrk="0" hangingPunct="1">
        <a:spcBef>
          <a:spcPct val="20000"/>
        </a:spcBef>
        <a:buFont typeface="Arial" pitchFamily="34" charset="0"/>
        <a:buChar char="»"/>
        <a:defRPr sz="2637" kern="1200">
          <a:solidFill>
            <a:schemeClr val="tx1"/>
          </a:solidFill>
          <a:latin typeface="+mn-lt"/>
          <a:ea typeface="+mn-ea"/>
          <a:cs typeface="+mn-cs"/>
        </a:defRPr>
      </a:lvl5pPr>
      <a:lvl6pPr marL="3302351" indent="-300214" algn="l" defTabSz="1200855" rtl="0" eaLnBrk="1" latinLnBrk="0" hangingPunct="1">
        <a:spcBef>
          <a:spcPct val="20000"/>
        </a:spcBef>
        <a:buFont typeface="Arial" pitchFamily="34" charset="0"/>
        <a:buChar char="•"/>
        <a:defRPr sz="2637" kern="1200">
          <a:solidFill>
            <a:schemeClr val="tx1"/>
          </a:solidFill>
          <a:latin typeface="+mn-lt"/>
          <a:ea typeface="+mn-ea"/>
          <a:cs typeface="+mn-cs"/>
        </a:defRPr>
      </a:lvl6pPr>
      <a:lvl7pPr marL="3902778" indent="-300214" algn="l" defTabSz="1200855" rtl="0" eaLnBrk="1" latinLnBrk="0" hangingPunct="1">
        <a:spcBef>
          <a:spcPct val="20000"/>
        </a:spcBef>
        <a:buFont typeface="Arial" pitchFamily="34" charset="0"/>
        <a:buChar char="•"/>
        <a:defRPr sz="2637" kern="1200">
          <a:solidFill>
            <a:schemeClr val="tx1"/>
          </a:solidFill>
          <a:latin typeface="+mn-lt"/>
          <a:ea typeface="+mn-ea"/>
          <a:cs typeface="+mn-cs"/>
        </a:defRPr>
      </a:lvl7pPr>
      <a:lvl8pPr marL="4503205" indent="-300214" algn="l" defTabSz="1200855" rtl="0" eaLnBrk="1" latinLnBrk="0" hangingPunct="1">
        <a:spcBef>
          <a:spcPct val="20000"/>
        </a:spcBef>
        <a:buFont typeface="Arial" pitchFamily="34" charset="0"/>
        <a:buChar char="•"/>
        <a:defRPr sz="2637" kern="1200">
          <a:solidFill>
            <a:schemeClr val="tx1"/>
          </a:solidFill>
          <a:latin typeface="+mn-lt"/>
          <a:ea typeface="+mn-ea"/>
          <a:cs typeface="+mn-cs"/>
        </a:defRPr>
      </a:lvl8pPr>
      <a:lvl9pPr marL="5103634" indent="-300214" algn="l" defTabSz="1200855" rtl="0" eaLnBrk="1" latinLnBrk="0" hangingPunct="1">
        <a:spcBef>
          <a:spcPct val="20000"/>
        </a:spcBef>
        <a:buFont typeface="Arial" pitchFamily="34" charset="0"/>
        <a:buChar char="•"/>
        <a:defRPr sz="26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200855" rtl="0" eaLnBrk="1" latinLnBrk="0" hangingPunct="1">
        <a:defRPr sz="2344" kern="1200">
          <a:solidFill>
            <a:schemeClr val="tx1"/>
          </a:solidFill>
          <a:latin typeface="+mn-lt"/>
          <a:ea typeface="+mn-ea"/>
          <a:cs typeface="+mn-cs"/>
        </a:defRPr>
      </a:lvl1pPr>
      <a:lvl2pPr marL="600427" algn="l" defTabSz="1200855" rtl="0" eaLnBrk="1" latinLnBrk="0" hangingPunct="1">
        <a:defRPr sz="2344" kern="1200">
          <a:solidFill>
            <a:schemeClr val="tx1"/>
          </a:solidFill>
          <a:latin typeface="+mn-lt"/>
          <a:ea typeface="+mn-ea"/>
          <a:cs typeface="+mn-cs"/>
        </a:defRPr>
      </a:lvl2pPr>
      <a:lvl3pPr marL="1200855" algn="l" defTabSz="1200855" rtl="0" eaLnBrk="1" latinLnBrk="0" hangingPunct="1">
        <a:defRPr sz="2344" kern="1200">
          <a:solidFill>
            <a:schemeClr val="tx1"/>
          </a:solidFill>
          <a:latin typeface="+mn-lt"/>
          <a:ea typeface="+mn-ea"/>
          <a:cs typeface="+mn-cs"/>
        </a:defRPr>
      </a:lvl3pPr>
      <a:lvl4pPr marL="1801282" algn="l" defTabSz="1200855" rtl="0" eaLnBrk="1" latinLnBrk="0" hangingPunct="1">
        <a:defRPr sz="2344" kern="1200">
          <a:solidFill>
            <a:schemeClr val="tx1"/>
          </a:solidFill>
          <a:latin typeface="+mn-lt"/>
          <a:ea typeface="+mn-ea"/>
          <a:cs typeface="+mn-cs"/>
        </a:defRPr>
      </a:lvl4pPr>
      <a:lvl5pPr marL="2401709" algn="l" defTabSz="1200855" rtl="0" eaLnBrk="1" latinLnBrk="0" hangingPunct="1">
        <a:defRPr sz="2344" kern="1200">
          <a:solidFill>
            <a:schemeClr val="tx1"/>
          </a:solidFill>
          <a:latin typeface="+mn-lt"/>
          <a:ea typeface="+mn-ea"/>
          <a:cs typeface="+mn-cs"/>
        </a:defRPr>
      </a:lvl5pPr>
      <a:lvl6pPr marL="3002137" algn="l" defTabSz="1200855" rtl="0" eaLnBrk="1" latinLnBrk="0" hangingPunct="1">
        <a:defRPr sz="2344" kern="1200">
          <a:solidFill>
            <a:schemeClr val="tx1"/>
          </a:solidFill>
          <a:latin typeface="+mn-lt"/>
          <a:ea typeface="+mn-ea"/>
          <a:cs typeface="+mn-cs"/>
        </a:defRPr>
      </a:lvl6pPr>
      <a:lvl7pPr marL="3602565" algn="l" defTabSz="1200855" rtl="0" eaLnBrk="1" latinLnBrk="0" hangingPunct="1">
        <a:defRPr sz="2344" kern="1200">
          <a:solidFill>
            <a:schemeClr val="tx1"/>
          </a:solidFill>
          <a:latin typeface="+mn-lt"/>
          <a:ea typeface="+mn-ea"/>
          <a:cs typeface="+mn-cs"/>
        </a:defRPr>
      </a:lvl7pPr>
      <a:lvl8pPr marL="4202992" algn="l" defTabSz="1200855" rtl="0" eaLnBrk="1" latinLnBrk="0" hangingPunct="1">
        <a:defRPr sz="2344" kern="1200">
          <a:solidFill>
            <a:schemeClr val="tx1"/>
          </a:solidFill>
          <a:latin typeface="+mn-lt"/>
          <a:ea typeface="+mn-ea"/>
          <a:cs typeface="+mn-cs"/>
        </a:defRPr>
      </a:lvl8pPr>
      <a:lvl9pPr marL="4803419" algn="l" defTabSz="1200855" rtl="0" eaLnBrk="1" latinLnBrk="0" hangingPunct="1">
        <a:defRPr sz="23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quarter" idx="17"/>
          </p:nvPr>
        </p:nvSpPr>
        <p:spPr>
          <a:xfrm>
            <a:off x="891497" y="4975970"/>
            <a:ext cx="4501192" cy="351971"/>
          </a:xfrm>
        </p:spPr>
        <p:txBody>
          <a:bodyPr/>
          <a:lstStyle/>
          <a:p>
            <a:r>
              <a:rPr lang="cs-CZ" dirty="0" smtClean="0"/>
              <a:t>Teplá, 2. 10. 2019</a:t>
            </a:r>
            <a:endParaRPr lang="cs-CZ" dirty="0"/>
          </a:p>
        </p:txBody>
      </p:sp>
      <p:sp>
        <p:nvSpPr>
          <p:cNvPr id="5" name="Nadpis 2"/>
          <p:cNvSpPr>
            <a:spLocks noGrp="1"/>
          </p:cNvSpPr>
          <p:nvPr>
            <p:ph type="title"/>
          </p:nvPr>
        </p:nvSpPr>
        <p:spPr>
          <a:xfrm>
            <a:off x="891497" y="2585027"/>
            <a:ext cx="10636888" cy="632980"/>
          </a:xfrm>
        </p:spPr>
        <p:txBody>
          <a:bodyPr>
            <a:normAutofit fontScale="90000"/>
          </a:bodyPr>
          <a:lstStyle/>
          <a:p>
            <a:r>
              <a:rPr lang="cs-CZ" sz="3516" dirty="0"/>
              <a:t>Rozvoj venkova v období 21+ </a:t>
            </a:r>
            <a:br>
              <a:rPr lang="cs-CZ" sz="3516" dirty="0"/>
            </a:br>
            <a:r>
              <a:rPr lang="cs-CZ" sz="3516" dirty="0"/>
              <a:t/>
            </a:r>
            <a:br>
              <a:rPr lang="cs-CZ" sz="3516" dirty="0"/>
            </a:br>
            <a:r>
              <a:rPr lang="cs-CZ" sz="3516" dirty="0"/>
              <a:t/>
            </a:r>
            <a:br>
              <a:rPr lang="cs-CZ" sz="3516" dirty="0"/>
            </a:br>
            <a:r>
              <a:rPr lang="cs-CZ" sz="2344" dirty="0" smtClean="0"/>
              <a:t>Zdeněk Semorád, </a:t>
            </a:r>
            <a:r>
              <a:rPr lang="cs-CZ" sz="2344" dirty="0"/>
              <a:t>MMR ČR, </a:t>
            </a:r>
            <a:r>
              <a:rPr lang="cs-CZ" sz="2344" dirty="0" smtClean="0"/>
              <a:t>náměstek pro řízení </a:t>
            </a:r>
            <a:r>
              <a:rPr lang="cs-CZ" sz="2344" dirty="0" smtClean="0"/>
              <a:t>sekce evropských </a:t>
            </a:r>
            <a:r>
              <a:rPr lang="cs-CZ" sz="2344" dirty="0"/>
              <a:t>a národních </a:t>
            </a:r>
            <a:r>
              <a:rPr lang="cs-CZ" sz="2344" dirty="0" smtClean="0"/>
              <a:t>programů</a:t>
            </a:r>
            <a:br>
              <a:rPr lang="cs-CZ" sz="2344" dirty="0" smtClean="0"/>
            </a:br>
            <a:endParaRPr lang="cs-CZ" sz="4688" dirty="0"/>
          </a:p>
        </p:txBody>
      </p:sp>
    </p:spTree>
    <p:extLst>
      <p:ext uri="{BB962C8B-B14F-4D97-AF65-F5344CB8AC3E}">
        <p14:creationId xmlns:p14="http://schemas.microsoft.com/office/powerpoint/2010/main" val="179947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Podpora komunitně vedeného místního rozvoje </a:t>
            </a:r>
            <a:r>
              <a:rPr lang="cs-CZ" sz="2800" dirty="0" smtClean="0"/>
              <a:t>v </a:t>
            </a:r>
            <a:r>
              <a:rPr lang="cs-CZ" sz="2800" dirty="0"/>
              <a:t>IROP 2021-2027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98600"/>
            <a:ext cx="11557000" cy="46783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400" dirty="0"/>
              <a:t>Zjednodušení implementace nástroje CLLD</a:t>
            </a:r>
          </a:p>
          <a:p>
            <a:pPr lvl="1"/>
            <a:r>
              <a:rPr lang="cs-CZ" sz="2400" dirty="0"/>
              <a:t>Větší důraz na animační činnost, přípravu projektů v území, spolupráci se žadateli</a:t>
            </a:r>
          </a:p>
          <a:p>
            <a:pPr lvl="1"/>
            <a:r>
              <a:rPr lang="cs-CZ" sz="2400" dirty="0"/>
              <a:t>Eliminace činností souvisejících s administrací projektů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/>
              <a:t>Vymezením aktivit a dalšími nástroji maximálně eliminovat případné překryvy mezi nástroji územní dimenze a individuálními projekty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/>
              <a:t>Nastavením požadavků na obsah integrované strategie minimalizovat formální změny </a:t>
            </a:r>
            <a:r>
              <a:rPr lang="cs-CZ" sz="2400" dirty="0" smtClean="0"/>
              <a:t>v průběhu </a:t>
            </a:r>
            <a:r>
              <a:rPr lang="cs-CZ" sz="2400" dirty="0"/>
              <a:t>její realizace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Nejvýše </a:t>
            </a:r>
            <a:r>
              <a:rPr lang="cs-CZ" sz="2400" dirty="0"/>
              <a:t>30 % celkové alokace IROP 2021 – 2027 pro IN (pro CLLD přibližně 8 % </a:t>
            </a:r>
            <a:r>
              <a:rPr lang="cs-CZ" sz="2400" dirty="0" smtClean="0"/>
              <a:t> – stejně </a:t>
            </a:r>
            <a:r>
              <a:rPr lang="cs-CZ" sz="2400" dirty="0"/>
              <a:t>jako v současném období)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/>
              <a:t>Režie a animace MAS budou financovány v Operačním programu Technická pomoc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70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Podpora venkova </a:t>
            </a:r>
            <a:r>
              <a:rPr lang="cs-CZ" dirty="0" err="1"/>
              <a:t>eurofondy</a:t>
            </a:r>
            <a:r>
              <a:rPr lang="cs-CZ" dirty="0"/>
              <a:t> nekončí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609" y="820619"/>
            <a:ext cx="8556784" cy="6048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2024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7068" y="193084"/>
            <a:ext cx="10715878" cy="903765"/>
          </a:xfrm>
        </p:spPr>
        <p:txBody>
          <a:bodyPr>
            <a:normAutofit/>
          </a:bodyPr>
          <a:lstStyle/>
          <a:p>
            <a:r>
              <a:rPr lang="cs-CZ" sz="3125" dirty="0"/>
              <a:t>Co je SRR ČR 21+                             Co nová SRR ČR 21+ přinese? 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9510" y="1393228"/>
            <a:ext cx="4923179" cy="4525963"/>
          </a:xfrm>
        </p:spPr>
        <p:txBody>
          <a:bodyPr/>
          <a:lstStyle/>
          <a:p>
            <a:r>
              <a:rPr lang="cs-CZ" sz="2344" dirty="0"/>
              <a:t>Národní strategický dokument</a:t>
            </a:r>
          </a:p>
          <a:p>
            <a:r>
              <a:rPr lang="cs-CZ" sz="2344" dirty="0"/>
              <a:t>Určuje cíle české regionální politiky v horizontu 7-10 let</a:t>
            </a:r>
          </a:p>
          <a:p>
            <a:r>
              <a:rPr lang="cs-CZ" sz="2344" dirty="0"/>
              <a:t>Vytváří podmínky pro rozvoj regionů, měst a venkova</a:t>
            </a:r>
          </a:p>
          <a:p>
            <a:r>
              <a:rPr lang="cs-CZ" sz="2344" dirty="0"/>
              <a:t>Navrhuje opatření, které reagují na potenciál a specifičnost regionů</a:t>
            </a:r>
          </a:p>
          <a:p>
            <a:r>
              <a:rPr lang="cs-CZ" sz="2344" dirty="0"/>
              <a:t>Stanovuje indikátory a hodnotí účinnost regionální politiky</a:t>
            </a:r>
          </a:p>
          <a:p>
            <a:r>
              <a:rPr lang="cs-CZ" sz="2344" dirty="0"/>
              <a:t>Reaguje na regionální politiku EU</a:t>
            </a:r>
          </a:p>
          <a:p>
            <a:pPr marL="0" indent="0">
              <a:buNone/>
            </a:pPr>
            <a:endParaRPr lang="cs-CZ" sz="1953" dirty="0"/>
          </a:p>
        </p:txBody>
      </p:sp>
      <p:pic>
        <p:nvPicPr>
          <p:cNvPr id="4" name="Picture 2" descr="N:\Oddělení 522\Agendy\SRR\SRR 2021-2030\Logo\SRR21-barevne-jednoduch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100" y="5398271"/>
            <a:ext cx="1898940" cy="629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071120" y="1319067"/>
            <a:ext cx="5978146" cy="5140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00855"/>
            <a:r>
              <a:rPr lang="cs-CZ" sz="2344" b="1" dirty="0">
                <a:solidFill>
                  <a:srgbClr val="262626"/>
                </a:solidFill>
                <a:latin typeface="Calibri"/>
              </a:rPr>
              <a:t>Státní správě</a:t>
            </a:r>
          </a:p>
          <a:p>
            <a:pPr defTabSz="1200855">
              <a:buFont typeface="Wingdings" panose="05000000000000000000" pitchFamily="2" charset="2"/>
              <a:buChar char="ü"/>
            </a:pPr>
            <a:r>
              <a:rPr lang="cs-CZ" sz="2344" dirty="0">
                <a:solidFill>
                  <a:srgbClr val="262626"/>
                </a:solidFill>
                <a:latin typeface="Calibri"/>
              </a:rPr>
              <a:t>vodítko pro realizaci řešení „šitých na míru“ pro různé typy území v rámci resortních politik</a:t>
            </a:r>
          </a:p>
          <a:p>
            <a:pPr defTabSz="1200855"/>
            <a:r>
              <a:rPr lang="cs-CZ" sz="2344" b="1" dirty="0">
                <a:solidFill>
                  <a:srgbClr val="262626"/>
                </a:solidFill>
                <a:latin typeface="Calibri"/>
              </a:rPr>
              <a:t>Kraji</a:t>
            </a:r>
          </a:p>
          <a:p>
            <a:pPr defTabSz="1200855">
              <a:buFont typeface="Wingdings" panose="05000000000000000000" pitchFamily="2" charset="2"/>
              <a:buChar char="ü"/>
            </a:pPr>
            <a:r>
              <a:rPr lang="cs-CZ" sz="2344" dirty="0">
                <a:solidFill>
                  <a:srgbClr val="262626"/>
                </a:solidFill>
                <a:latin typeface="Calibri"/>
              </a:rPr>
              <a:t>Definice základního směřování regionální politiky ve střednědobém horizontu, z nichž mohou kraje vycházet</a:t>
            </a:r>
          </a:p>
          <a:p>
            <a:pPr defTabSz="1200855"/>
            <a:r>
              <a:rPr lang="cs-CZ" sz="2344" b="1" dirty="0">
                <a:solidFill>
                  <a:srgbClr val="262626"/>
                </a:solidFill>
                <a:latin typeface="Calibri"/>
              </a:rPr>
              <a:t>Obci</a:t>
            </a:r>
          </a:p>
          <a:p>
            <a:pPr defTabSz="1200855">
              <a:buFont typeface="Wingdings" panose="05000000000000000000" pitchFamily="2" charset="2"/>
              <a:buChar char="ü"/>
            </a:pPr>
            <a:r>
              <a:rPr lang="cs-CZ" sz="2344" dirty="0">
                <a:solidFill>
                  <a:srgbClr val="262626"/>
                </a:solidFill>
                <a:latin typeface="Calibri"/>
              </a:rPr>
              <a:t>Informaci, kde a jak pomůže obcím směřování regionální politiky státu</a:t>
            </a:r>
          </a:p>
          <a:p>
            <a:pPr defTabSz="1200855"/>
            <a:r>
              <a:rPr lang="cs-CZ" sz="2344" b="1" dirty="0">
                <a:solidFill>
                  <a:srgbClr val="262626"/>
                </a:solidFill>
                <a:latin typeface="Calibri"/>
              </a:rPr>
              <a:t>Občanovi</a:t>
            </a:r>
          </a:p>
          <a:p>
            <a:pPr defTabSz="1200855">
              <a:buFont typeface="Wingdings" panose="05000000000000000000" pitchFamily="2" charset="2"/>
              <a:buChar char="ü"/>
            </a:pPr>
            <a:r>
              <a:rPr lang="cs-CZ" sz="2344" dirty="0">
                <a:solidFill>
                  <a:srgbClr val="262626"/>
                </a:solidFill>
                <a:latin typeface="Calibri"/>
              </a:rPr>
              <a:t>Informace o krocích, které stát plánuje pro zlepšení kvality života</a:t>
            </a:r>
            <a:endParaRPr lang="cs-CZ" sz="2344" i="1" dirty="0">
              <a:solidFill>
                <a:srgbClr val="262626"/>
              </a:solidFill>
              <a:latin typeface="Calibri"/>
            </a:endParaRPr>
          </a:p>
          <a:p>
            <a:pPr defTabSz="1200855"/>
            <a:endParaRPr lang="cs-CZ" sz="2344" dirty="0">
              <a:solidFill>
                <a:srgbClr val="262626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020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0835" y="334431"/>
            <a:ext cx="10830993" cy="632980"/>
          </a:xfrm>
        </p:spPr>
        <p:txBody>
          <a:bodyPr>
            <a:normAutofit/>
          </a:bodyPr>
          <a:lstStyle/>
          <a:p>
            <a:r>
              <a:rPr lang="cs-CZ" dirty="0"/>
              <a:t>Globální cíl Strategie regionálního rozvoje ČR 2021+</a:t>
            </a:r>
          </a:p>
        </p:txBody>
      </p:sp>
      <p:pic>
        <p:nvPicPr>
          <p:cNvPr id="1027" name="Picture 3" descr="C:\Users\purfra\Downloads\Globalni_cile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405" y="1355275"/>
            <a:ext cx="6878438" cy="4782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Vývojový diagram: alternativní postup 3"/>
          <p:cNvSpPr/>
          <p:nvPr/>
        </p:nvSpPr>
        <p:spPr>
          <a:xfrm>
            <a:off x="3502553" y="2698782"/>
            <a:ext cx="4968142" cy="2095500"/>
          </a:xfrm>
          <a:prstGeom prst="flowChartAlternateProcess">
            <a:avLst/>
          </a:prstGeom>
          <a:noFill/>
          <a:ln w="762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cs-CZ" sz="4000" b="1" dirty="0" smtClean="0">
                <a:solidFill>
                  <a:srgbClr val="92D050"/>
                </a:solidFill>
              </a:rPr>
              <a:t>           VENKOV</a:t>
            </a:r>
            <a:endParaRPr lang="cs-CZ" sz="40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01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KONCEPCE ROZVOJE VENKOVA</a:t>
            </a:r>
            <a:endParaRPr lang="cs-CZ" dirty="0"/>
          </a:p>
        </p:txBody>
      </p:sp>
      <p:sp>
        <p:nvSpPr>
          <p:cNvPr id="5" name="Zástupný symbol pro obsah 3"/>
          <p:cNvSpPr txBox="1">
            <a:spLocks/>
          </p:cNvSpPr>
          <p:nvPr/>
        </p:nvSpPr>
        <p:spPr>
          <a:xfrm>
            <a:off x="432272" y="1857589"/>
            <a:ext cx="11373905" cy="4633874"/>
          </a:xfrm>
          <a:prstGeom prst="rect">
            <a:avLst/>
          </a:prstGeom>
        </p:spPr>
        <p:txBody>
          <a:bodyPr/>
          <a:lstStyle>
            <a:lvl1pPr marL="461063" indent="-461063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98971" indent="-384219" algn="l" defTabSz="12295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536878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2151629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766380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381131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95882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610633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25385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063" marR="0" lvl="0" indent="-461063" algn="just" defTabSz="1229502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Potřeba koncepčního přístupu k rozvoji venkovských oblastí ČR – různorodé, ale spojují je některé společné rozvojové problémy a potřeby</a:t>
            </a:r>
          </a:p>
          <a:p>
            <a:pPr marL="461063" marR="0" lvl="0" indent="-461063" algn="just" defTabSz="1229502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Jednotná koncepce rozvoje venkovských oblastí – jasná vize a cíle</a:t>
            </a:r>
          </a:p>
          <a:p>
            <a:pPr marL="461063" marR="0" lvl="0" indent="-461063" algn="just" defTabSz="1229502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Základní koncepční materiál pro strategické řízení rozvoje venkova ze strany MMR</a:t>
            </a:r>
          </a:p>
          <a:p>
            <a:pPr marL="461063" marR="0" lvl="0" indent="-461063" algn="just" defTabSz="1229502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Rozpracovává územní dimenzi podpory regionálního rozvoje ve vztahu k venkovu, a to i s ohledem na různorodost venkova </a:t>
            </a:r>
          </a:p>
        </p:txBody>
      </p:sp>
    </p:spTree>
    <p:extLst>
      <p:ext uri="{BB962C8B-B14F-4D97-AF65-F5344CB8AC3E}">
        <p14:creationId xmlns:p14="http://schemas.microsoft.com/office/powerpoint/2010/main" val="241225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KONCEPCE ROZVOJE VENKOVA</a:t>
            </a:r>
            <a:endParaRPr lang="cs-CZ" dirty="0"/>
          </a:p>
        </p:txBody>
      </p:sp>
      <p:sp>
        <p:nvSpPr>
          <p:cNvPr id="5" name="Zástupný symbol pro obsah 3"/>
          <p:cNvSpPr txBox="1">
            <a:spLocks/>
          </p:cNvSpPr>
          <p:nvPr/>
        </p:nvSpPr>
        <p:spPr>
          <a:xfrm>
            <a:off x="1640040" y="1389397"/>
            <a:ext cx="8886821" cy="2602252"/>
          </a:xfrm>
          <a:prstGeom prst="rect">
            <a:avLst/>
          </a:prstGeom>
        </p:spPr>
        <p:txBody>
          <a:bodyPr/>
          <a:lstStyle>
            <a:lvl1pPr marL="461063" indent="-461063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98971" indent="-384219" algn="l" defTabSz="12295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536878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2151629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766380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381131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95882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610633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25385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1200855">
              <a:spcBef>
                <a:spcPts val="586"/>
              </a:spcBef>
              <a:buNone/>
              <a:defRPr/>
            </a:pPr>
            <a:r>
              <a:rPr lang="cs-CZ" sz="3200" dirty="0">
                <a:solidFill>
                  <a:srgbClr val="262626"/>
                </a:solidFill>
              </a:rPr>
              <a:t>Vize </a:t>
            </a:r>
            <a:r>
              <a:rPr lang="cs-CZ" sz="3200" dirty="0" smtClean="0">
                <a:solidFill>
                  <a:srgbClr val="262626"/>
                </a:solidFill>
              </a:rPr>
              <a:t>venkova</a:t>
            </a:r>
          </a:p>
          <a:p>
            <a:pPr marL="0" indent="0" algn="just" defTabSz="1200855">
              <a:spcBef>
                <a:spcPts val="586"/>
              </a:spcBef>
              <a:buNone/>
              <a:defRPr/>
            </a:pPr>
            <a:endParaRPr lang="cs-CZ" sz="2344" dirty="0">
              <a:solidFill>
                <a:srgbClr val="262626"/>
              </a:solidFill>
            </a:endParaRPr>
          </a:p>
          <a:p>
            <a:pPr marL="0" indent="0" algn="just" defTabSz="1200855">
              <a:spcBef>
                <a:spcPts val="586"/>
              </a:spcBef>
              <a:buNone/>
              <a:defRPr/>
            </a:pPr>
            <a:endParaRPr lang="cs-CZ" sz="2344" dirty="0">
              <a:solidFill>
                <a:srgbClr val="262626"/>
              </a:solidFill>
            </a:endParaRPr>
          </a:p>
          <a:p>
            <a:pPr marL="0" indent="0" algn="ctr" defTabSz="1200855">
              <a:spcBef>
                <a:spcPts val="586"/>
              </a:spcBef>
              <a:spcAft>
                <a:spcPts val="586"/>
              </a:spcAft>
              <a:buNone/>
              <a:defRPr/>
            </a:pPr>
            <a:r>
              <a:rPr lang="cs-CZ" sz="3200" b="1" i="1" u="sng" dirty="0">
                <a:solidFill>
                  <a:schemeClr val="accent2">
                    <a:lumMod val="50000"/>
                  </a:schemeClr>
                </a:solidFill>
              </a:rPr>
              <a:t>„V roce 2027 je venkov územím, ve kterém se dobře žije a o němž se říká, že se v něm dobře žije“</a:t>
            </a:r>
          </a:p>
          <a:p>
            <a:pPr marL="0" indent="0" defTabSz="893094">
              <a:spcBef>
                <a:spcPts val="0"/>
              </a:spcBef>
              <a:buNone/>
              <a:defRPr/>
            </a:pPr>
            <a:endParaRPr lang="cs-CZ" sz="1953" dirty="0">
              <a:solidFill>
                <a:prstClr val="black"/>
              </a:solidFill>
            </a:endParaRPr>
          </a:p>
          <a:p>
            <a:pPr marL="0" indent="0" algn="just" defTabSz="1200855">
              <a:spcBef>
                <a:spcPts val="586"/>
              </a:spcBef>
              <a:buNone/>
              <a:defRPr/>
            </a:pPr>
            <a:endParaRPr lang="cs-CZ" sz="2344" i="1" u="sng" dirty="0">
              <a:solidFill>
                <a:srgbClr val="262626"/>
              </a:solidFill>
            </a:endParaRPr>
          </a:p>
          <a:p>
            <a:pPr marL="450320" indent="-450320" algn="just" defTabSz="1200855">
              <a:spcBef>
                <a:spcPts val="586"/>
              </a:spcBef>
              <a:defRPr/>
            </a:pPr>
            <a:endParaRPr lang="cs-CZ" sz="2344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53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KONCEPCE ROZVOJE VENKOVA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531154" y="1370046"/>
            <a:ext cx="2988447" cy="6333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516" b="1" dirty="0">
                <a:solidFill>
                  <a:srgbClr val="034EA2"/>
                </a:solidFill>
                <a:latin typeface="+mj-lt"/>
                <a:ea typeface="+mj-ea"/>
                <a:cs typeface="+mj-cs"/>
              </a:rPr>
              <a:t>Strategické cíle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2552701" y="5273584"/>
            <a:ext cx="1980000" cy="669925"/>
          </a:xfrm>
          <a:prstGeom prst="rec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Veřejná prostranství</a:t>
            </a:r>
            <a:endParaRPr lang="cs-CZ" dirty="0"/>
          </a:p>
        </p:txBody>
      </p:sp>
      <p:grpSp>
        <p:nvGrpSpPr>
          <p:cNvPr id="5" name="Skupina 4"/>
          <p:cNvGrpSpPr/>
          <p:nvPr/>
        </p:nvGrpSpPr>
        <p:grpSpPr>
          <a:xfrm>
            <a:off x="266701" y="2003425"/>
            <a:ext cx="11518900" cy="3642489"/>
            <a:chOff x="266701" y="2003425"/>
            <a:chExt cx="11518900" cy="3642489"/>
          </a:xfrm>
        </p:grpSpPr>
        <p:sp>
          <p:nvSpPr>
            <p:cNvPr id="2" name="Obdélník 1"/>
            <p:cNvSpPr/>
            <p:nvPr/>
          </p:nvSpPr>
          <p:spPr>
            <a:xfrm>
              <a:off x="266701" y="2003425"/>
              <a:ext cx="1980000" cy="914400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91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Lidé</a:t>
              </a:r>
              <a:endParaRPr lang="cs-CZ" dirty="0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2552701" y="2003425"/>
              <a:ext cx="1980000" cy="914400"/>
            </a:xfrm>
            <a:prstGeom prst="rect">
              <a:avLst/>
            </a:prstGeom>
            <a:gradFill>
              <a:gsLst>
                <a:gs pos="88000">
                  <a:schemeClr val="accent1">
                    <a:tint val="50000"/>
                    <a:satMod val="300000"/>
                  </a:schemeClr>
                </a:gs>
                <a:gs pos="29000">
                  <a:srgbClr val="FF0000"/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Sídla</a:t>
              </a:r>
              <a:endParaRPr lang="cs-CZ" dirty="0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5106001" y="2003425"/>
              <a:ext cx="1980000" cy="914400"/>
            </a:xfrm>
            <a:prstGeom prst="rect">
              <a:avLst/>
            </a:prstGeom>
            <a:gradFill>
              <a:gsLst>
                <a:gs pos="55000">
                  <a:srgbClr val="00B050"/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Životní prostředí</a:t>
              </a:r>
              <a:endParaRPr lang="cs-CZ" dirty="0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7519601" y="2003425"/>
              <a:ext cx="1980000" cy="914400"/>
            </a:xfrm>
            <a:prstGeom prst="rect">
              <a:avLst/>
            </a:prstGeom>
            <a:gradFill>
              <a:gsLst>
                <a:gs pos="0">
                  <a:srgbClr val="7030A0"/>
                </a:gs>
                <a:gs pos="8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Ekonomika</a:t>
              </a:r>
              <a:endParaRPr lang="cs-CZ" dirty="0"/>
            </a:p>
          </p:txBody>
        </p:sp>
        <p:sp>
          <p:nvSpPr>
            <p:cNvPr id="9" name="Obdélník 8"/>
            <p:cNvSpPr/>
            <p:nvPr/>
          </p:nvSpPr>
          <p:spPr>
            <a:xfrm>
              <a:off x="9805601" y="2003425"/>
              <a:ext cx="1980000" cy="914400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89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Plánování a spolupráce</a:t>
              </a:r>
              <a:endParaRPr lang="cs-CZ" dirty="0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266701" y="3742846"/>
              <a:ext cx="1980000" cy="498954"/>
            </a:xfrm>
            <a:prstGeom prst="rect">
              <a:avLst/>
            </a:prstGeom>
            <a:solidFill>
              <a:srgbClr val="FFC000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Vzdělaní lidé</a:t>
              </a:r>
              <a:endParaRPr lang="cs-CZ" dirty="0"/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266701" y="4431342"/>
              <a:ext cx="1980000" cy="498954"/>
            </a:xfrm>
            <a:prstGeom prst="rect">
              <a:avLst/>
            </a:prstGeom>
            <a:solidFill>
              <a:srgbClr val="FFC000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Komunitní život</a:t>
              </a:r>
              <a:endParaRPr lang="cs-CZ" dirty="0"/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266701" y="5119838"/>
              <a:ext cx="1980000" cy="498954"/>
            </a:xfrm>
            <a:prstGeom prst="rect">
              <a:avLst/>
            </a:prstGeom>
            <a:solidFill>
              <a:srgbClr val="FFC000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Integrace</a:t>
              </a:r>
              <a:endParaRPr lang="cs-CZ" dirty="0"/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4898402" y="3027984"/>
              <a:ext cx="22539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>
                  <a:solidFill>
                    <a:srgbClr val="034EA2"/>
                  </a:solidFill>
                  <a:latin typeface="+mj-lt"/>
                  <a:ea typeface="+mj-ea"/>
                  <a:cs typeface="+mj-cs"/>
                </a:rPr>
                <a:t>Specifické cíle</a:t>
              </a:r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2552701" y="3760069"/>
              <a:ext cx="1980000" cy="498954"/>
            </a:xfrm>
            <a:prstGeom prst="rect">
              <a:avLst/>
            </a:prstGeom>
            <a:solidFill>
              <a:srgbClr val="FF0000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Doprava</a:t>
              </a:r>
              <a:endParaRPr lang="cs-CZ" dirty="0"/>
            </a:p>
          </p:txBody>
        </p:sp>
        <p:sp>
          <p:nvSpPr>
            <p:cNvPr id="17" name="Obdélník 16"/>
            <p:cNvSpPr/>
            <p:nvPr/>
          </p:nvSpPr>
          <p:spPr>
            <a:xfrm>
              <a:off x="2552701" y="4431341"/>
              <a:ext cx="1980000" cy="669925"/>
            </a:xfrm>
            <a:prstGeom prst="rect">
              <a:avLst/>
            </a:prstGeom>
            <a:solidFill>
              <a:srgbClr val="FF0000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Technická infrastruktura</a:t>
              </a:r>
              <a:endParaRPr lang="cs-CZ" dirty="0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5106001" y="3777292"/>
              <a:ext cx="1980000" cy="49895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Redukce znečištění</a:t>
              </a:r>
              <a:endParaRPr lang="cs-CZ" dirty="0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5106001" y="4462126"/>
              <a:ext cx="1980000" cy="49895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Voda</a:t>
              </a:r>
              <a:endParaRPr lang="cs-CZ" dirty="0"/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5106001" y="5146960"/>
              <a:ext cx="1980000" cy="49895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Půda a krajina</a:t>
              </a:r>
              <a:endParaRPr lang="cs-CZ" dirty="0"/>
            </a:p>
          </p:txBody>
        </p:sp>
        <p:sp>
          <p:nvSpPr>
            <p:cNvPr id="24" name="Obdélník 23"/>
            <p:cNvSpPr/>
            <p:nvPr/>
          </p:nvSpPr>
          <p:spPr>
            <a:xfrm>
              <a:off x="7519601" y="3777292"/>
              <a:ext cx="1980000" cy="669925"/>
            </a:xfrm>
            <a:prstGeom prst="rect">
              <a:avLst/>
            </a:prstGeom>
            <a:solidFill>
              <a:srgbClr val="9D7FBD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Diverzifikovaná ekonomika</a:t>
              </a:r>
              <a:endParaRPr lang="cs-CZ" dirty="0"/>
            </a:p>
          </p:txBody>
        </p:sp>
        <p:sp>
          <p:nvSpPr>
            <p:cNvPr id="25" name="Obdélník 24"/>
            <p:cNvSpPr/>
            <p:nvPr/>
          </p:nvSpPr>
          <p:spPr>
            <a:xfrm>
              <a:off x="7392002" y="4626117"/>
              <a:ext cx="2234598" cy="669925"/>
            </a:xfrm>
            <a:prstGeom prst="rect">
              <a:avLst/>
            </a:prstGeom>
            <a:solidFill>
              <a:srgbClr val="9D7FBD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Konkurenceschopná ekonomika</a:t>
              </a:r>
              <a:endParaRPr lang="cs-CZ" dirty="0"/>
            </a:p>
          </p:txBody>
        </p:sp>
        <p:sp>
          <p:nvSpPr>
            <p:cNvPr id="26" name="Obdélník 25"/>
            <p:cNvSpPr/>
            <p:nvPr/>
          </p:nvSpPr>
          <p:spPr>
            <a:xfrm>
              <a:off x="9805601" y="3777292"/>
              <a:ext cx="1980000" cy="66992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Strategické plánování a řízení</a:t>
              </a:r>
              <a:endParaRPr lang="cs-CZ" dirty="0"/>
            </a:p>
          </p:txBody>
        </p:sp>
        <p:sp>
          <p:nvSpPr>
            <p:cNvPr id="27" name="Obdélník 26"/>
            <p:cNvSpPr/>
            <p:nvPr/>
          </p:nvSpPr>
          <p:spPr>
            <a:xfrm>
              <a:off x="9805601" y="4626116"/>
              <a:ext cx="1980000" cy="66992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Spolupráce obcí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92657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55" dirty="0"/>
              <a:t>CLLD 21+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9271074" y="6421136"/>
            <a:ext cx="2778191" cy="356576"/>
          </a:xfrm>
        </p:spPr>
        <p:txBody>
          <a:bodyPr/>
          <a:lstStyle/>
          <a:p>
            <a:pPr defTabSz="1190673">
              <a:defRPr/>
            </a:pPr>
            <a:fld id="{177AD5F7-9A70-43A8-B2E8-1F114AD105DD}" type="slidenum">
              <a:rPr lang="cs-CZ">
                <a:solidFill>
                  <a:srgbClr val="262626">
                    <a:tint val="75000"/>
                  </a:srgbClr>
                </a:solidFill>
                <a:latin typeface="Calibri"/>
              </a:rPr>
              <a:pPr defTabSz="1190673">
                <a:defRPr/>
              </a:pPr>
              <a:t>7</a:t>
            </a:fld>
            <a:endParaRPr lang="cs-CZ" dirty="0">
              <a:solidFill>
                <a:srgbClr val="262626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9510" y="1505839"/>
            <a:ext cx="11323311" cy="4525412"/>
          </a:xfrm>
          <a:prstGeom prst="rect">
            <a:avLst/>
          </a:prstGeom>
        </p:spPr>
        <p:txBody>
          <a:bodyPr anchor="ctr"/>
          <a:lstStyle>
            <a:lvl1pPr marL="461063" indent="-461063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8971" indent="-384219" algn="l" defTabSz="12295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36878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51629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66380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81131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95882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610633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25385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548" indent="-355548" defTabSz="1200855">
              <a:spcBef>
                <a:spcPts val="0"/>
              </a:spcBef>
              <a:spcAft>
                <a:spcPts val="781"/>
              </a:spcAft>
            </a:pPr>
            <a:r>
              <a:rPr lang="cs-CZ" sz="2735" b="1" dirty="0">
                <a:solidFill>
                  <a:srgbClr val="262626"/>
                </a:solidFill>
                <a:latin typeface="Calibri"/>
              </a:rPr>
              <a:t>Územní nástroj pro řešení rozvojových problémů a potřeb venkovského území</a:t>
            </a:r>
          </a:p>
          <a:p>
            <a:pPr marL="343015" indent="-355548" defTabSz="1200855">
              <a:spcBef>
                <a:spcPts val="0"/>
              </a:spcBef>
              <a:spcAft>
                <a:spcPts val="781"/>
              </a:spcAft>
            </a:pPr>
            <a:r>
              <a:rPr lang="cs-CZ" sz="2744" dirty="0">
                <a:solidFill>
                  <a:srgbClr val="262626"/>
                </a:solidFill>
                <a:latin typeface="Calibri"/>
              </a:rPr>
              <a:t>Realizován ve všech typech území SRR ČR 21</a:t>
            </a:r>
            <a:r>
              <a:rPr lang="cs-CZ" sz="2744" dirty="0" smtClean="0">
                <a:solidFill>
                  <a:srgbClr val="262626"/>
                </a:solidFill>
                <a:latin typeface="Calibri"/>
              </a:rPr>
              <a:t>+ </a:t>
            </a:r>
          </a:p>
          <a:p>
            <a:pPr marL="343015" indent="-355548" defTabSz="1200855">
              <a:spcBef>
                <a:spcPts val="0"/>
              </a:spcBef>
              <a:spcAft>
                <a:spcPts val="781"/>
              </a:spcAft>
            </a:pPr>
            <a:r>
              <a:rPr lang="cs-CZ" sz="2735" dirty="0" smtClean="0">
                <a:solidFill>
                  <a:srgbClr val="262626"/>
                </a:solidFill>
                <a:latin typeface="Calibri"/>
              </a:rPr>
              <a:t>Příprava </a:t>
            </a:r>
            <a:r>
              <a:rPr lang="cs-CZ" sz="2735" dirty="0">
                <a:solidFill>
                  <a:srgbClr val="262626"/>
                </a:solidFill>
                <a:latin typeface="Calibri"/>
              </a:rPr>
              <a:t>nástroje v rámci jednání Platformy CLLD k budoucnosti již od prosince </a:t>
            </a:r>
            <a:r>
              <a:rPr lang="cs-CZ" sz="2735" dirty="0" smtClean="0">
                <a:solidFill>
                  <a:srgbClr val="262626"/>
                </a:solidFill>
                <a:latin typeface="Calibri"/>
              </a:rPr>
              <a:t>2018</a:t>
            </a:r>
          </a:p>
          <a:p>
            <a:pPr marL="355548" indent="-355548">
              <a:spcBef>
                <a:spcPts val="0"/>
              </a:spcBef>
              <a:spcAft>
                <a:spcPts val="781"/>
              </a:spcAft>
            </a:pPr>
            <a:r>
              <a:rPr lang="cs-CZ" sz="2735" b="1" dirty="0"/>
              <a:t>Realizace s ohledem na místní rozvojové </a:t>
            </a:r>
            <a:r>
              <a:rPr lang="cs-CZ" sz="2735" b="1" dirty="0" smtClean="0"/>
              <a:t>potřeby </a:t>
            </a:r>
            <a:endParaRPr lang="cs-CZ" sz="2735" b="1" dirty="0"/>
          </a:p>
          <a:p>
            <a:pPr marL="355548" indent="-355548">
              <a:spcBef>
                <a:spcPts val="0"/>
              </a:spcBef>
              <a:spcAft>
                <a:spcPts val="781"/>
              </a:spcAft>
            </a:pPr>
            <a:r>
              <a:rPr lang="cs-CZ" sz="2735" b="1" dirty="0" smtClean="0"/>
              <a:t>Důraz na </a:t>
            </a:r>
            <a:r>
              <a:rPr lang="cs-CZ" sz="2735" b="1" dirty="0"/>
              <a:t>animaci území ze strany MAS </a:t>
            </a:r>
            <a:r>
              <a:rPr lang="cs-CZ" sz="2735" dirty="0"/>
              <a:t>(osvěta ohledně možností podpory, pomoc se zpracováním </a:t>
            </a:r>
            <a:r>
              <a:rPr lang="cs-CZ" sz="2735" dirty="0" smtClean="0"/>
              <a:t>projektů, </a:t>
            </a:r>
            <a:r>
              <a:rPr lang="cs-CZ" sz="2735" dirty="0" err="1" smtClean="0"/>
              <a:t>networking</a:t>
            </a:r>
            <a:r>
              <a:rPr lang="cs-CZ" sz="2735" dirty="0" smtClean="0"/>
              <a:t> atd.)</a:t>
            </a:r>
            <a:endParaRPr lang="cs-CZ" sz="2735" dirty="0"/>
          </a:p>
          <a:p>
            <a:pPr marL="355548" indent="-355548">
              <a:spcBef>
                <a:spcPts val="0"/>
              </a:spcBef>
              <a:spcAft>
                <a:spcPts val="781"/>
              </a:spcAft>
            </a:pPr>
            <a:r>
              <a:rPr lang="cs-CZ" sz="2735" dirty="0" smtClean="0"/>
              <a:t>IROP</a:t>
            </a:r>
            <a:r>
              <a:rPr lang="cs-CZ" sz="2735" dirty="0"/>
              <a:t>, PRV (Strategický plán SZP), OP Z+, OP ŽP, OP K</a:t>
            </a:r>
          </a:p>
          <a:p>
            <a:pPr marL="893456" lvl="1" indent="-355548" defTabSz="1200855">
              <a:spcBef>
                <a:spcPts val="0"/>
              </a:spcBef>
              <a:spcAft>
                <a:spcPts val="781"/>
              </a:spcAft>
            </a:pPr>
            <a:endParaRPr lang="cs-CZ" sz="2335" dirty="0">
              <a:solidFill>
                <a:srgbClr val="262626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5624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55" dirty="0"/>
              <a:t>CLLD 21+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9271074" y="6421136"/>
            <a:ext cx="2778191" cy="356576"/>
          </a:xfrm>
        </p:spPr>
        <p:txBody>
          <a:bodyPr/>
          <a:lstStyle/>
          <a:p>
            <a:pPr defTabSz="1190673">
              <a:defRPr/>
            </a:pPr>
            <a:fld id="{177AD5F7-9A70-43A8-B2E8-1F114AD105DD}" type="slidenum">
              <a:rPr lang="cs-CZ">
                <a:solidFill>
                  <a:srgbClr val="262626">
                    <a:tint val="75000"/>
                  </a:srgbClr>
                </a:solidFill>
                <a:latin typeface="Calibri"/>
              </a:rPr>
              <a:pPr defTabSz="1190673">
                <a:defRPr/>
              </a:pPr>
              <a:t>8</a:t>
            </a:fld>
            <a:endParaRPr lang="cs-CZ" dirty="0">
              <a:solidFill>
                <a:srgbClr val="262626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9510" y="1505839"/>
            <a:ext cx="11323311" cy="4525412"/>
          </a:xfrm>
          <a:prstGeom prst="rect">
            <a:avLst/>
          </a:prstGeom>
        </p:spPr>
        <p:txBody>
          <a:bodyPr anchor="ctr"/>
          <a:lstStyle>
            <a:lvl1pPr marL="461063" indent="-461063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8971" indent="-384219" algn="l" defTabSz="12295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36878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51629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66380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81131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95882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610633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25385" indent="-307376" algn="l" defTabSz="12295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548" indent="-355548">
              <a:spcBef>
                <a:spcPts val="0"/>
              </a:spcBef>
              <a:spcAft>
                <a:spcPts val="781"/>
              </a:spcAft>
            </a:pPr>
            <a:r>
              <a:rPr lang="cs-CZ" sz="2735" b="1" dirty="0"/>
              <a:t>Zjednodušení implementace CLLD</a:t>
            </a:r>
            <a:r>
              <a:rPr lang="cs-CZ" sz="2735" dirty="0"/>
              <a:t>, např.:</a:t>
            </a:r>
          </a:p>
          <a:p>
            <a:pPr marL="876389" lvl="1" indent="-355548">
              <a:spcBef>
                <a:spcPts val="0"/>
              </a:spcBef>
              <a:spcAft>
                <a:spcPts val="781"/>
              </a:spcAft>
            </a:pPr>
            <a:r>
              <a:rPr lang="cs-CZ" sz="2344" dirty="0"/>
              <a:t>jednodušší strategie a méně náročný proces jejich hodnocení a schvalování (dvoufázové schvalování, nezávislé programové rámce),</a:t>
            </a:r>
          </a:p>
          <a:p>
            <a:pPr marL="876389" lvl="1" indent="-355548">
              <a:spcBef>
                <a:spcPts val="0"/>
              </a:spcBef>
              <a:spcAft>
                <a:spcPts val="781"/>
              </a:spcAft>
            </a:pPr>
            <a:r>
              <a:rPr lang="cs-CZ" sz="2344" dirty="0"/>
              <a:t>zjednodušení a zautomatizování registrace a kontroly ("standardů") MAS,</a:t>
            </a:r>
          </a:p>
          <a:p>
            <a:pPr marL="876389" lvl="1" indent="-355548">
              <a:spcBef>
                <a:spcPts val="0"/>
              </a:spcBef>
              <a:spcAft>
                <a:spcPts val="781"/>
              </a:spcAft>
            </a:pPr>
            <a:r>
              <a:rPr lang="cs-CZ" sz="2344" dirty="0"/>
              <a:t>průběžné výzvy MAS, jednodušší monitoring (1x ročně), kontinuita metodiky evaluace </a:t>
            </a:r>
            <a:r>
              <a:rPr lang="cs-CZ" sz="2344" dirty="0" smtClean="0"/>
              <a:t>apod.</a:t>
            </a:r>
          </a:p>
          <a:p>
            <a:pPr marL="355548" indent="-355548" defTabSz="1200855">
              <a:spcBef>
                <a:spcPts val="0"/>
              </a:spcBef>
              <a:spcAft>
                <a:spcPts val="781"/>
              </a:spcAft>
            </a:pPr>
            <a:r>
              <a:rPr lang="cs-CZ" sz="2735" b="1" dirty="0" smtClean="0">
                <a:solidFill>
                  <a:srgbClr val="262626"/>
                </a:solidFill>
              </a:rPr>
              <a:t>Příprava metodického pokynu </a:t>
            </a:r>
            <a:r>
              <a:rPr lang="cs-CZ" sz="2735" b="1" dirty="0">
                <a:solidFill>
                  <a:srgbClr val="262626"/>
                </a:solidFill>
              </a:rPr>
              <a:t>pro využití IN v programovém období 21+</a:t>
            </a:r>
          </a:p>
          <a:p>
            <a:pPr marL="880923" lvl="1" indent="-355548" defTabSz="1200855">
              <a:spcBef>
                <a:spcPts val="0"/>
              </a:spcBef>
              <a:spcAft>
                <a:spcPts val="781"/>
              </a:spcAft>
            </a:pPr>
            <a:r>
              <a:rPr lang="cs-CZ" sz="2344" dirty="0">
                <a:solidFill>
                  <a:srgbClr val="262626"/>
                </a:solidFill>
              </a:rPr>
              <a:t>Úprava průřezových prvků (obsah a struktura strategií, hodnocení, schvalování a změny strategií, monitoring a evaluace, "standardizace" MAS, ...)</a:t>
            </a:r>
          </a:p>
          <a:p>
            <a:pPr marL="876389" lvl="1" indent="-355548">
              <a:spcBef>
                <a:spcPts val="0"/>
              </a:spcBef>
              <a:spcAft>
                <a:spcPts val="781"/>
              </a:spcAft>
            </a:pPr>
            <a:endParaRPr lang="cs-CZ" sz="2344" dirty="0"/>
          </a:p>
        </p:txBody>
      </p:sp>
    </p:spTree>
    <p:extLst>
      <p:ext uri="{BB962C8B-B14F-4D97-AF65-F5344CB8AC3E}">
        <p14:creationId xmlns:p14="http://schemas.microsoft.com/office/powerpoint/2010/main" val="3180641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Podpora komunitně vedeného místního </a:t>
            </a:r>
            <a:r>
              <a:rPr lang="cs-CZ" sz="2800" dirty="0" smtClean="0"/>
              <a:t>rozvoje v </a:t>
            </a:r>
            <a:r>
              <a:rPr lang="cs-CZ" sz="2800" dirty="0"/>
              <a:t>IROP </a:t>
            </a:r>
            <a:r>
              <a:rPr lang="cs-CZ" sz="2800" dirty="0" smtClean="0"/>
              <a:t>2021–2027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00" y="1574800"/>
            <a:ext cx="11341100" cy="46021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200" dirty="0"/>
              <a:t>Podpora rozvoje venkovských území investicemi do vybraných oblastí činností a na základě strategií komunitně vedeného místního rozvoje (CLLD) místních akčních skupin (MAS)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200" dirty="0"/>
              <a:t>Pro CLLD opět samostatný specifický cíl s vydefinovanými aktivitami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200" dirty="0"/>
              <a:t>Témata IROP </a:t>
            </a:r>
            <a:r>
              <a:rPr lang="cs-CZ" sz="2200" dirty="0" smtClean="0"/>
              <a:t>2021–2027 </a:t>
            </a:r>
            <a:r>
              <a:rPr lang="cs-CZ" sz="2200" dirty="0"/>
              <a:t>pro CLLD navazují na současný IROP</a:t>
            </a:r>
          </a:p>
          <a:p>
            <a:pPr lvl="1"/>
            <a:r>
              <a:rPr lang="cs-CZ" sz="2200" dirty="0"/>
              <a:t>Nová témata: revitalizace veřejných prostranství a veřejná infrastruktura udržitelného cestovního ruchu</a:t>
            </a:r>
          </a:p>
          <a:p>
            <a:pPr lvl="1"/>
            <a:r>
              <a:rPr lang="cs-CZ" sz="2200" dirty="0"/>
              <a:t>Neplánovaná témata: územní plánování, sociální podnikání a komunitní centra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200" dirty="0"/>
              <a:t>Aktivity pro CLLD více zacíleny do potřeb území MAS</a:t>
            </a:r>
          </a:p>
          <a:p>
            <a:pPr lvl="1"/>
            <a:r>
              <a:rPr lang="cs-CZ" sz="2200" dirty="0"/>
              <a:t>Vpuštění CLLD do odlišných aktivit (např. v současnosti národní kulturní památky x </a:t>
            </a:r>
            <a:r>
              <a:rPr lang="cs-CZ" sz="2200" dirty="0" smtClean="0"/>
              <a:t>v budoucnosti </a:t>
            </a:r>
            <a:r>
              <a:rPr lang="cs-CZ" sz="2200" dirty="0"/>
              <a:t>kulturní památky)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200" dirty="0"/>
              <a:t>Vznik Pracovního týmu Integrované nástroje pro IROP </a:t>
            </a:r>
            <a:r>
              <a:rPr lang="cs-CZ" sz="2200" dirty="0" smtClean="0"/>
              <a:t>2021–2027 </a:t>
            </a:r>
            <a:r>
              <a:rPr lang="cs-CZ" sz="2200" dirty="0"/>
              <a:t>– řešeno nastavení a témata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98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Šablona final">
  <a:themeElements>
    <a:clrScheme name="NOK">
      <a:dk1>
        <a:srgbClr val="262626"/>
      </a:dk1>
      <a:lt1>
        <a:sysClr val="window" lastClr="FFFFFF"/>
      </a:lt1>
      <a:dk2>
        <a:srgbClr val="1F497D"/>
      </a:dk2>
      <a:lt2>
        <a:srgbClr val="EEECE1"/>
      </a:lt2>
      <a:accent1>
        <a:srgbClr val="17365D"/>
      </a:accent1>
      <a:accent2>
        <a:srgbClr val="548DD4"/>
      </a:accent2>
      <a:accent3>
        <a:srgbClr val="8DB3E2"/>
      </a:accent3>
      <a:accent4>
        <a:srgbClr val="C6D9F0"/>
      </a:accent4>
      <a:accent5>
        <a:srgbClr val="C6D9F0"/>
      </a:accent5>
      <a:accent6>
        <a:srgbClr val="C6D9F0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Šablona final">
  <a:themeElements>
    <a:clrScheme name="NOK">
      <a:dk1>
        <a:srgbClr val="262626"/>
      </a:dk1>
      <a:lt1>
        <a:sysClr val="window" lastClr="FFFFFF"/>
      </a:lt1>
      <a:dk2>
        <a:srgbClr val="1F497D"/>
      </a:dk2>
      <a:lt2>
        <a:srgbClr val="EEECE1"/>
      </a:lt2>
      <a:accent1>
        <a:srgbClr val="17365D"/>
      </a:accent1>
      <a:accent2>
        <a:srgbClr val="548DD4"/>
      </a:accent2>
      <a:accent3>
        <a:srgbClr val="8DB3E2"/>
      </a:accent3>
      <a:accent4>
        <a:srgbClr val="C6D9F0"/>
      </a:accent4>
      <a:accent5>
        <a:srgbClr val="C6D9F0"/>
      </a:accent5>
      <a:accent6>
        <a:srgbClr val="C6D9F0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670</Words>
  <Application>Microsoft Office PowerPoint</Application>
  <PresentationFormat>Širokoúhlá obrazovka</PresentationFormat>
  <Paragraphs>117</Paragraphs>
  <Slides>11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Motiv Office</vt:lpstr>
      <vt:lpstr>Šablona final</vt:lpstr>
      <vt:lpstr>1_Šablona final</vt:lpstr>
      <vt:lpstr>Rozvoj venkova v období 21+    Zdeněk Semorád, MMR ČR, náměstek pro řízení sekce evropských a národních programů </vt:lpstr>
      <vt:lpstr>Co je SRR ČR 21+                             Co nová SRR ČR 21+ přinese?    </vt:lpstr>
      <vt:lpstr>Globální cíl Strategie regionálního rozvoje ČR 2021+</vt:lpstr>
      <vt:lpstr>KONCEPCE ROZVOJE VENKOVA</vt:lpstr>
      <vt:lpstr>KONCEPCE ROZVOJE VENKOVA</vt:lpstr>
      <vt:lpstr>KONCEPCE ROZVOJE VENKOVA</vt:lpstr>
      <vt:lpstr>CLLD 21+</vt:lpstr>
      <vt:lpstr>CLLD 21+</vt:lpstr>
      <vt:lpstr>Podpora komunitně vedeného místního rozvoje v IROP 2021–2027</vt:lpstr>
      <vt:lpstr>Podpora komunitně vedeného místního rozvoje v IROP 2021-2027</vt:lpstr>
      <vt:lpstr>Podpora venkova eurofondy nekončí</vt:lpstr>
    </vt:vector>
  </TitlesOfParts>
  <Company>MMR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Strategické plánování a řízení rozvoje venkova    David Koppitz, MMR ČR, sekce regionální politiky</dc:title>
  <dc:creator>Kašparová Ivana</dc:creator>
  <cp:lastModifiedBy>Nikischer Richard</cp:lastModifiedBy>
  <cp:revision>23</cp:revision>
  <dcterms:created xsi:type="dcterms:W3CDTF">2019-09-18T11:39:54Z</dcterms:created>
  <dcterms:modified xsi:type="dcterms:W3CDTF">2019-09-30T14:06:30Z</dcterms:modified>
</cp:coreProperties>
</file>