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9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F07FF2E-5A09-4D8C-96ED-DFF3E38DC2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21C0422-03DB-4C82-8A77-B8C4A8B7E5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9F950-8FF8-47EF-A10C-AE5A1C4B9448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538B0F-5BFF-472E-A772-8EFD85AACF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6576CC-2BF3-46C7-A1F3-FDD4E4876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DA8C7-273E-4D2C-860A-24CA4659E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145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2C661-38CA-4B97-BA44-C18F617B1D36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000C0-D88A-427B-95B4-8A9679D6D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0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71972837-E3FC-460A-A6CE-86264D3B77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E510AF5-4381-40E1-828A-550308ADC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8443"/>
            <a:ext cx="7527866" cy="2880036"/>
          </a:xfrm>
        </p:spPr>
        <p:txBody>
          <a:bodyPr lIns="900000" tIns="540000" bIns="0" anchor="t" anchorCtr="0">
            <a:noAutofit/>
          </a:bodyPr>
          <a:lstStyle>
            <a:lvl1pPr algn="l">
              <a:lnSpc>
                <a:spcPts val="3800"/>
              </a:lnSpc>
              <a:defRPr sz="33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</a:t>
            </a:r>
            <a:r>
              <a:rPr lang="cs-CZ" dirty="0" err="1"/>
              <a:t>powerpoint</a:t>
            </a:r>
            <a:r>
              <a:rPr lang="cs-CZ" dirty="0"/>
              <a:t> prezentace, maximum 5 řádek, zarovnáno zleva odshora, bez dělení slov  cese </a:t>
            </a:r>
            <a:r>
              <a:rPr lang="cs-CZ" dirty="0" err="1"/>
              <a:t>voluptaspero</a:t>
            </a:r>
            <a:endParaRPr lang="en-GB" dirty="0"/>
          </a:p>
        </p:txBody>
      </p:sp>
      <p:sp>
        <p:nvSpPr>
          <p:cNvPr id="11" name="Zástupný symbol pro text 2">
            <a:extLst>
              <a:ext uri="{FF2B5EF4-FFF2-40B4-BE49-F238E27FC236}">
                <a16:creationId xmlns:a16="http://schemas.microsoft.com/office/drawing/2014/main" id="{04670152-C586-428C-B537-432D47054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481" y="4675964"/>
            <a:ext cx="498569" cy="267825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ts val="192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18</a:t>
            </a:r>
          </a:p>
        </p:txBody>
      </p:sp>
      <p:sp>
        <p:nvSpPr>
          <p:cNvPr id="15" name="Zástupný symbol pro text 2">
            <a:extLst>
              <a:ext uri="{FF2B5EF4-FFF2-40B4-BE49-F238E27FC236}">
                <a16:creationId xmlns:a16="http://schemas.microsoft.com/office/drawing/2014/main" id="{6D541F0F-B5CE-47C6-B7DC-5839E321DE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5512" y="4675967"/>
            <a:ext cx="389724" cy="260793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ts val="192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12</a:t>
            </a:r>
          </a:p>
        </p:txBody>
      </p:sp>
      <p:sp>
        <p:nvSpPr>
          <p:cNvPr id="16" name="Zástupný symbol pro text 2">
            <a:extLst>
              <a:ext uri="{FF2B5EF4-FFF2-40B4-BE49-F238E27FC236}">
                <a16:creationId xmlns:a16="http://schemas.microsoft.com/office/drawing/2014/main" id="{A32C3597-F65C-4CDA-9C5D-CD8150A2569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5236" y="4675965"/>
            <a:ext cx="676740" cy="260796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ts val="192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2018</a:t>
            </a:r>
          </a:p>
        </p:txBody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B06A4DAD-501F-431C-A501-B58413D232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" y="3428999"/>
            <a:ext cx="7527866" cy="710922"/>
          </a:xfrm>
        </p:spPr>
        <p:txBody>
          <a:bodyPr lIns="900000" tIns="0" rIns="0" bIns="0">
            <a:noAutofit/>
          </a:bodyPr>
          <a:lstStyle>
            <a:lvl1pPr marL="0" indent="0">
              <a:lnSpc>
                <a:spcPts val="1920"/>
              </a:lnSpc>
              <a:spcBef>
                <a:spcPts val="0"/>
              </a:spcBef>
              <a:buNone/>
              <a:defRPr lang="cs-CZ" sz="16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ts val="16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lang="cs-CZ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Ing. Mgr. Bc. Jméno Příjmení, Ph.D.	</a:t>
            </a:r>
          </a:p>
          <a:p>
            <a:pPr lvl="1"/>
            <a:r>
              <a:rPr lang="cs-CZ" dirty="0"/>
              <a:t>Quis et </a:t>
            </a:r>
            <a:r>
              <a:rPr lang="cs-CZ" dirty="0" err="1"/>
              <a:t>venim</a:t>
            </a:r>
            <a:r>
              <a:rPr lang="cs-CZ" dirty="0"/>
              <a:t>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 			                     </a:t>
            </a:r>
          </a:p>
          <a:p>
            <a:pPr lvl="1"/>
            <a:r>
              <a:rPr lang="cs-CZ" dirty="0"/>
              <a:t>Quis et </a:t>
            </a:r>
            <a:r>
              <a:rPr lang="cs-CZ" dirty="0" err="1"/>
              <a:t>venim</a:t>
            </a:r>
            <a:r>
              <a:rPr lang="cs-CZ" dirty="0"/>
              <a:t>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			                    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5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ěkuj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EF0C0A8B-6511-4AF6-9057-9AEDA2322F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560B06C-FBB9-4787-A454-BA11993B2F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2" y="2239480"/>
            <a:ext cx="8712574" cy="986475"/>
          </a:xfrm>
        </p:spPr>
        <p:txBody>
          <a:bodyPr lIns="900000"/>
          <a:lstStyle>
            <a:lvl1pPr>
              <a:defRPr sz="33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Děkujeme za pozornost</a:t>
            </a:r>
            <a:endParaRPr lang="en-GB" dirty="0"/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id="{F90F6FC8-EB83-457D-B733-07515518D28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" y="3768132"/>
            <a:ext cx="8713694" cy="911264"/>
          </a:xfrm>
        </p:spPr>
        <p:txBody>
          <a:bodyPr lIns="900000" tIns="72000"/>
          <a:lstStyle>
            <a:lvl1pPr marL="0" indent="0">
              <a:lnSpc>
                <a:spcPts val="192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440"/>
              </a:lnSpc>
              <a:spcBef>
                <a:spcPts val="500"/>
              </a:spcBef>
              <a:buClr>
                <a:schemeClr val="tx2"/>
              </a:buClr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80000">
              <a:lnSpc>
                <a:spcPts val="1900"/>
              </a:lnSpc>
              <a:buClr>
                <a:schemeClr val="tx2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/>
              <a:t>Ing. Mgr. Bc. Jméno Příjmení, Ph.D.</a:t>
            </a:r>
          </a:p>
          <a:p>
            <a:pPr lvl="1"/>
            <a:r>
              <a:rPr lang="cs-CZ" dirty="0"/>
              <a:t>Quis et </a:t>
            </a:r>
            <a:r>
              <a:rPr lang="cs-CZ" dirty="0" err="1"/>
              <a:t>venimin</a:t>
            </a:r>
            <a:r>
              <a:rPr lang="cs-CZ" dirty="0"/>
              <a:t>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 err="1"/>
              <a:t>Venimin</a:t>
            </a:r>
            <a:r>
              <a:rPr lang="cs-CZ" dirty="0"/>
              <a:t> </a:t>
            </a:r>
            <a:r>
              <a:rPr lang="cs-CZ" dirty="0" err="1"/>
              <a:t>munquam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. </a:t>
            </a:r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BE4E356F-5034-442E-B93C-F60F420A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4418" y="5396847"/>
            <a:ext cx="2495550" cy="279301"/>
          </a:xfrm>
        </p:spPr>
        <p:txBody>
          <a:bodyPr lIns="0" bIns="4680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 smtClean="0"/>
              <a:t>+111 123 456 789</a:t>
            </a:r>
            <a:endParaRPr lang="en-GB" baseline="30000" dirty="0"/>
          </a:p>
        </p:txBody>
      </p: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77E28A7D-CAD0-4479-A90D-F79AACD542E8}"/>
              </a:ext>
            </a:extLst>
          </p:cNvPr>
          <p:cNvSpPr txBox="1">
            <a:spLocks/>
          </p:cNvSpPr>
          <p:nvPr userDrawn="1"/>
        </p:nvSpPr>
        <p:spPr>
          <a:xfrm>
            <a:off x="1202008" y="6170755"/>
            <a:ext cx="3440330" cy="279301"/>
          </a:xfrm>
          <a:prstGeom prst="rect">
            <a:avLst/>
          </a:prstGeom>
        </p:spPr>
        <p:txBody>
          <a:bodyPr vert="horz" lIns="0" tIns="45720" rIns="0" bIns="46800" rtlCol="0" anchor="ctr" anchorCtr="0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www.socialni-zemedelstvi.cz</a:t>
            </a:r>
            <a:endParaRPr lang="en-GB" baseline="30000" dirty="0"/>
          </a:p>
        </p:txBody>
      </p:sp>
      <p:sp>
        <p:nvSpPr>
          <p:cNvPr id="14" name="Zástupný obsah 3">
            <a:extLst>
              <a:ext uri="{FF2B5EF4-FFF2-40B4-BE49-F238E27FC236}">
                <a16:creationId xmlns:a16="http://schemas.microsoft.com/office/drawing/2014/main" id="{369BAC2E-75B1-46B3-BAEB-6B87FE668C5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198213" y="5691998"/>
            <a:ext cx="2495549" cy="400802"/>
          </a:xfrm>
        </p:spPr>
        <p:txBody>
          <a:bodyPr lIns="0" t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 sz="16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lnSpc>
                <a:spcPts val="1440"/>
              </a:lnSpc>
              <a:spcBef>
                <a:spcPts val="0"/>
              </a:spcBef>
              <a:buClr>
                <a:schemeClr val="tx2"/>
              </a:buClr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80000">
              <a:lnSpc>
                <a:spcPts val="1900"/>
              </a:lnSpc>
              <a:buClr>
                <a:schemeClr val="tx2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/>
              <a:t>jméno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@mail.com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4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53E62B-0529-488E-8E97-A92D3D0F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bIns="144000"/>
          <a:lstStyle>
            <a:lvl1pPr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0E85F-03A9-4DC3-A879-6F4150C8850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341119-8629-4206-ABA6-3FAD83B8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25" y="6300056"/>
            <a:ext cx="4114800" cy="545244"/>
          </a:xfrm>
        </p:spPr>
        <p:txBody>
          <a:bodyPr bIns="144000"/>
          <a:lstStyle>
            <a:lvl1pPr>
              <a:defRPr sz="1100"/>
            </a:lvl1pPr>
          </a:lstStyle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488C2-8778-47E7-B90B-90C218F51B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1638300"/>
            <a:ext cx="10353675" cy="4538663"/>
          </a:xfrm>
        </p:spPr>
        <p:txBody>
          <a:bodyPr lIns="648000" tIns="0" rIns="0" bIns="0"/>
          <a:lstStyle>
            <a:lvl1pPr marL="0" indent="0">
              <a:lnSpc>
                <a:spcPts val="2760"/>
              </a:lnSpc>
              <a:spcBef>
                <a:spcPts val="0"/>
              </a:spcBef>
              <a:buNone/>
              <a:defRPr lang="cs-CZ" sz="2300" kern="120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marR="0" indent="-180000" algn="l" defTabSz="914400" rtl="0" eaLnBrk="1" fontAlgn="auto" latinLnBrk="0" hangingPunct="1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lang="cs-CZ" sz="17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Kapitola 1 								                    </a:t>
            </a:r>
          </a:p>
          <a:p>
            <a:pPr lvl="1"/>
            <a:r>
              <a:rPr lang="cs-CZ" dirty="0"/>
              <a:t>Quis et </a:t>
            </a:r>
            <a:r>
              <a:rPr lang="cs-CZ" dirty="0" err="1"/>
              <a:t>venim</a:t>
            </a:r>
            <a:r>
              <a:rPr lang="cs-CZ" dirty="0"/>
              <a:t>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 			                     2</a:t>
            </a:r>
          </a:p>
          <a:p>
            <a:pPr lvl="1"/>
            <a:r>
              <a:rPr lang="cs-CZ" dirty="0"/>
              <a:t>Quis et </a:t>
            </a:r>
            <a:r>
              <a:rPr lang="cs-CZ" dirty="0" err="1"/>
              <a:t>venim</a:t>
            </a:r>
            <a:r>
              <a:rPr lang="cs-CZ" dirty="0"/>
              <a:t>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			                     3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0"/>
            <a:r>
              <a:rPr lang="cs-CZ" dirty="0"/>
              <a:t>Kapitola 2</a:t>
            </a:r>
          </a:p>
          <a:p>
            <a:pPr lvl="1"/>
            <a:r>
              <a:rPr lang="cs-CZ" dirty="0" err="1"/>
              <a:t>Quis</a:t>
            </a:r>
            <a:r>
              <a:rPr lang="cs-CZ" dirty="0"/>
              <a:t> et </a:t>
            </a:r>
            <a:r>
              <a:rPr lang="cs-CZ" dirty="0" err="1"/>
              <a:t>venim</a:t>
            </a:r>
            <a:r>
              <a:rPr lang="cs-CZ" dirty="0"/>
              <a:t> </a:t>
            </a:r>
            <a:r>
              <a:rPr lang="cs-CZ" dirty="0" err="1"/>
              <a:t>numquam</a:t>
            </a:r>
            <a:r>
              <a:rPr lang="cs-CZ" dirty="0"/>
              <a:t>				               		                                    6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60B06C-FBB9-4787-A454-BA11993B2F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5" y="681037"/>
            <a:ext cx="10506075" cy="804863"/>
          </a:xfrm>
        </p:spPr>
        <p:txBody>
          <a:bodyPr lIns="648000">
            <a:noAutofit/>
          </a:bodyPr>
          <a:lstStyle>
            <a:lvl1pPr>
              <a:lnSpc>
                <a:spcPts val="3400"/>
              </a:lnSpc>
              <a:defRPr sz="33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obsah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18950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ázev a podtitul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CE63C542-CE63-45A3-B4A5-5ABB7337FA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08" y="0"/>
            <a:ext cx="12192000" cy="6858000"/>
          </a:xfrm>
          <a:prstGeom prst="rect">
            <a:avLst/>
          </a:prstGeom>
        </p:spPr>
      </p:pic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BAC84FFF-E2DC-4583-9616-9A8CA883E47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" y="809625"/>
            <a:ext cx="7715249" cy="3467100"/>
          </a:xfrm>
        </p:spPr>
        <p:txBody>
          <a:bodyPr lIns="648000" tIns="72000">
            <a:noAutofit/>
          </a:bodyPr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33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3400"/>
              </a:lnSpc>
              <a:spcBef>
                <a:spcPts val="3400"/>
              </a:spcBef>
              <a:buClr>
                <a:schemeClr val="tx2"/>
              </a:buClr>
              <a:buFontTx/>
              <a:buNone/>
              <a:defRPr sz="33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80000">
              <a:lnSpc>
                <a:spcPts val="1900"/>
              </a:lnSpc>
              <a:buClr>
                <a:schemeClr val="tx2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/>
              <a:t>Název kapitoly </a:t>
            </a:r>
            <a:r>
              <a:rPr lang="cs-CZ" dirty="0" err="1"/>
              <a:t>faci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cuptatiaes</a:t>
            </a:r>
            <a:r>
              <a:rPr lang="cs-CZ" dirty="0"/>
              <a:t> sum </a:t>
            </a:r>
            <a:r>
              <a:rPr lang="cs-CZ" dirty="0" err="1"/>
              <a:t>velignam</a:t>
            </a:r>
            <a:r>
              <a:rPr lang="cs-CZ" dirty="0"/>
              <a:t> , </a:t>
            </a:r>
            <a:r>
              <a:rPr lang="cs-CZ" dirty="0" err="1"/>
              <a:t>quam</a:t>
            </a:r>
            <a:r>
              <a:rPr lang="cs-CZ" dirty="0"/>
              <a:t>, </a:t>
            </a:r>
            <a:r>
              <a:rPr lang="cs-CZ" dirty="0" err="1"/>
              <a:t>occuturem</a:t>
            </a:r>
            <a:r>
              <a:rPr lang="cs-CZ" dirty="0"/>
              <a:t>. Ed qui cese </a:t>
            </a:r>
            <a:r>
              <a:rPr lang="cs-CZ" dirty="0" err="1"/>
              <a:t>voluptaspero</a:t>
            </a:r>
            <a:r>
              <a:rPr lang="cs-CZ" dirty="0"/>
              <a:t> </a:t>
            </a:r>
            <a:r>
              <a:rPr lang="cs-CZ" dirty="0" err="1"/>
              <a:t>ovitaquaspiet</a:t>
            </a:r>
            <a:r>
              <a:rPr lang="cs-CZ" dirty="0"/>
              <a:t> </a:t>
            </a:r>
            <a:r>
              <a:rPr lang="cs-CZ" dirty="0" err="1"/>
              <a:t>derumetur</a:t>
            </a:r>
            <a:endParaRPr lang="cs-CZ" dirty="0"/>
          </a:p>
          <a:p>
            <a:pPr lvl="1"/>
            <a:r>
              <a:rPr lang="cs-CZ" dirty="0"/>
              <a:t>Podtitul kapitoly </a:t>
            </a:r>
            <a:r>
              <a:rPr lang="cs-CZ" dirty="0" err="1"/>
              <a:t>faci</a:t>
            </a:r>
            <a:r>
              <a:rPr lang="cs-CZ" dirty="0"/>
              <a:t> </a:t>
            </a:r>
            <a:r>
              <a:rPr lang="cs-CZ" dirty="0" err="1"/>
              <a:t>cuptatiaes</a:t>
            </a:r>
            <a:r>
              <a:rPr lang="cs-CZ" dirty="0"/>
              <a:t> sum</a:t>
            </a:r>
            <a:br>
              <a:rPr lang="cs-CZ" dirty="0"/>
            </a:br>
            <a:r>
              <a:rPr lang="cs-CZ" dirty="0"/>
              <a:t>Ovitaquaspiet </a:t>
            </a:r>
            <a:r>
              <a:rPr lang="cs-CZ" dirty="0" err="1"/>
              <a:t>derumetur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4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A0B27-6ED7-46DC-928E-66AD9466D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668337"/>
            <a:ext cx="10959798" cy="1022351"/>
          </a:xfrm>
        </p:spPr>
        <p:txBody>
          <a:bodyPr lIns="0" tIns="46800" anchor="t" anchorCtr="0">
            <a:noAutofit/>
          </a:bodyPr>
          <a:lstStyle>
            <a:lvl1pPr>
              <a:lnSpc>
                <a:spcPts val="3400"/>
              </a:lnSpc>
              <a:defRPr sz="31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maximálně na dva řádky, zarovnání </a:t>
            </a:r>
            <a:br>
              <a:rPr lang="cs-CZ" dirty="0"/>
            </a:br>
            <a:r>
              <a:rPr lang="cs-CZ" dirty="0"/>
              <a:t>doleva, bez dělení slov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B17FB6-4048-47C1-924A-87EC6070A8C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8000" y="1801081"/>
            <a:ext cx="5368925" cy="703994"/>
          </a:xfrm>
        </p:spPr>
        <p:txBody>
          <a:bodyPr lIns="0" anchor="t" anchorCtr="0">
            <a:noAutofit/>
          </a:bodyPr>
          <a:lstStyle>
            <a:lvl1pPr marL="0" indent="0">
              <a:lnSpc>
                <a:spcPts val="2500"/>
              </a:lnSpc>
              <a:buNone/>
              <a:defRPr sz="2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Text ve čtyřech úrovních s odrážkami a nadpisem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842DC3-9484-4CEE-913A-81B2CD9E1E3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8000" y="2505075"/>
            <a:ext cx="5368925" cy="3684588"/>
          </a:xfrm>
        </p:spPr>
        <p:txBody>
          <a:bodyPr lIns="0" tIns="72000"/>
          <a:lstStyle>
            <a:lvl1pPr marL="0" indent="0">
              <a:lnSpc>
                <a:spcPts val="2400"/>
              </a:lnSpc>
              <a:spcBef>
                <a:spcPts val="50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00" indent="-180000">
              <a:lnSpc>
                <a:spcPts val="2100"/>
              </a:lnSpc>
              <a:spcBef>
                <a:spcPts val="800"/>
              </a:spcBef>
              <a:buClr>
                <a:schemeClr val="accent1"/>
              </a:buClr>
              <a:defRPr sz="1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08000">
              <a:lnSpc>
                <a:spcPts val="1900"/>
              </a:lnSpc>
              <a:spcBef>
                <a:spcPts val="1000"/>
              </a:spcBef>
              <a:buClr>
                <a:schemeClr val="accent1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/>
              <a:t>Facercipid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nonestiatur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colecusandit</a:t>
            </a:r>
            <a:endParaRPr lang="cs-CZ" dirty="0"/>
          </a:p>
          <a:p>
            <a:pPr lvl="2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et </a:t>
            </a:r>
            <a:r>
              <a:rPr lang="cs-CZ" dirty="0" err="1"/>
              <a:t>colecusandit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CEAD2E-F707-43D2-8D8F-E58D870FC88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8873" y="1801079"/>
            <a:ext cx="5368925" cy="703995"/>
          </a:xfrm>
        </p:spPr>
        <p:txBody>
          <a:bodyPr lIns="90000" anchor="t" anchorCtr="0">
            <a:noAutofit/>
          </a:bodyPr>
          <a:lstStyle>
            <a:lvl1pPr marL="0" indent="0">
              <a:buNone/>
              <a:defRPr lang="cs-CZ" sz="2200" b="1" kern="120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Text ve čtyřech úrovních s odrážkami a nadpisem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338068-75F5-4F42-BF5E-AA894F26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0056"/>
            <a:ext cx="4114800" cy="545244"/>
          </a:xfrm>
        </p:spPr>
        <p:txBody>
          <a:bodyPr/>
          <a:lstStyle/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463016-F6C9-4C00-BAD3-F9F07920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id="{4592D0E3-54C9-4D4A-A57D-3C81EFF49AB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38874" y="2505074"/>
            <a:ext cx="5368923" cy="3684588"/>
          </a:xfrm>
        </p:spPr>
        <p:txBody>
          <a:bodyPr lIns="90000" tIns="72000"/>
          <a:lstStyle>
            <a:lvl1pPr marL="0" indent="0">
              <a:lnSpc>
                <a:spcPts val="2400"/>
              </a:lnSpc>
              <a:spcBef>
                <a:spcPts val="50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00" indent="-180000">
              <a:lnSpc>
                <a:spcPts val="2100"/>
              </a:lnSpc>
              <a:spcBef>
                <a:spcPts val="800"/>
              </a:spcBef>
              <a:buClr>
                <a:schemeClr val="accent1"/>
              </a:buClr>
              <a:defRPr sz="1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08000">
              <a:lnSpc>
                <a:spcPts val="1900"/>
              </a:lnSpc>
              <a:spcBef>
                <a:spcPts val="1000"/>
              </a:spcBef>
              <a:buClr>
                <a:schemeClr val="accent1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/>
              <a:t>Facercipid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nonestiatur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colecusandit</a:t>
            </a:r>
            <a:endParaRPr lang="cs-CZ" dirty="0"/>
          </a:p>
          <a:p>
            <a:pPr lvl="2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et </a:t>
            </a:r>
            <a:r>
              <a:rPr lang="cs-CZ" dirty="0" err="1"/>
              <a:t>colecusandit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5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A0B27-6ED7-46DC-928E-66AD9466D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668337"/>
            <a:ext cx="10726738" cy="646113"/>
          </a:xfrm>
        </p:spPr>
        <p:txBody>
          <a:bodyPr lIns="0" tIns="46800" anchor="t" anchorCtr="0">
            <a:normAutofit/>
          </a:bodyPr>
          <a:lstStyle>
            <a:lvl1pPr>
              <a:lnSpc>
                <a:spcPts val="3400"/>
              </a:lnSpc>
              <a:defRPr sz="31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Jednořádkový nadpis zarovnán doleva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B17FB6-4048-47C1-924A-87EC6070A8C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8000" y="1781175"/>
            <a:ext cx="5368925" cy="723900"/>
          </a:xfrm>
        </p:spPr>
        <p:txBody>
          <a:bodyPr lIns="0" anchor="t" anchorCtr="0"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Text ve čtyřech úrovních, s odrážkami a nadpisem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842DC3-9484-4CEE-913A-81B2CD9E1E3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8000" y="2505075"/>
            <a:ext cx="5368925" cy="3684588"/>
          </a:xfrm>
        </p:spPr>
        <p:txBody>
          <a:bodyPr lIns="0" tIns="1800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00" indent="-180000">
              <a:lnSpc>
                <a:spcPts val="2400"/>
              </a:lnSpc>
              <a:spcBef>
                <a:spcPts val="800"/>
              </a:spcBef>
              <a:buClr>
                <a:schemeClr val="accent1"/>
              </a:buClr>
              <a:defRPr sz="1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08000">
              <a:lnSpc>
                <a:spcPts val="1900"/>
              </a:lnSpc>
              <a:spcBef>
                <a:spcPts val="800"/>
              </a:spcBef>
              <a:buClr>
                <a:schemeClr val="accent1"/>
              </a:buClr>
              <a:defRPr sz="1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/>
              <a:t>Facercipid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nonestiatur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</a:t>
            </a:r>
            <a:br>
              <a:rPr lang="cs-CZ" dirty="0"/>
            </a:br>
            <a:r>
              <a:rPr lang="cs-CZ" dirty="0" err="1"/>
              <a:t>colecusandit</a:t>
            </a:r>
            <a:endParaRPr lang="cs-CZ" dirty="0"/>
          </a:p>
          <a:p>
            <a:pPr lvl="2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et </a:t>
            </a:r>
            <a:r>
              <a:rPr lang="cs-CZ" dirty="0" err="1"/>
              <a:t>colecusandit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D2BC6B-98A3-4DEB-BB65-3D03E5274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5074" y="1781175"/>
            <a:ext cx="5059664" cy="2571750"/>
          </a:xfrm>
        </p:spPr>
        <p:txBody>
          <a:bodyPr lIns="0" tIns="0" rIns="0" bIns="0"/>
          <a:lstStyle>
            <a:lvl1pPr marL="0" indent="0">
              <a:buNone/>
              <a:defRPr lang="cs-CZ" sz="200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62900" indent="-342900">
              <a:defRPr lang="cs-CZ" sz="17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22900" indent="-342900">
              <a:defRPr lang="cs-CZ" sz="15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338068-75F5-4F42-BF5E-AA894F26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0056"/>
            <a:ext cx="4114800" cy="545244"/>
          </a:xfrm>
        </p:spPr>
        <p:txBody>
          <a:bodyPr/>
          <a:lstStyle/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463016-F6C9-4C00-BAD3-F9F07920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E2E1B9AD-2DE2-42E0-BF51-A12EAFBDC25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315074" y="4412316"/>
            <a:ext cx="5059664" cy="885600"/>
          </a:xfrm>
        </p:spPr>
        <p:txBody>
          <a:bodyPr lIns="90000" tIns="46800" rIns="0" bIns="0"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44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Popiska měla by být krátká, bez dělení slov, zarovnána doleva. Maximálně 3 řádky. </a:t>
            </a:r>
            <a:r>
              <a:rPr lang="cs-CZ" dirty="0" err="1"/>
              <a:t>Eque</a:t>
            </a:r>
            <a:r>
              <a:rPr lang="cs-CZ" dirty="0"/>
              <a:t> </a:t>
            </a:r>
            <a:r>
              <a:rPr lang="cs-CZ" dirty="0" err="1"/>
              <a:t>quunt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Ne et </a:t>
            </a:r>
            <a:r>
              <a:rPr lang="cs-CZ" dirty="0" err="1"/>
              <a:t>illenih</a:t>
            </a:r>
            <a:r>
              <a:rPr lang="cs-CZ" dirty="0"/>
              <a:t> </a:t>
            </a:r>
            <a:r>
              <a:rPr lang="cs-CZ" dirty="0" err="1"/>
              <a:t>ictiam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. Et plita </a:t>
            </a:r>
            <a:r>
              <a:rPr lang="cs-CZ" dirty="0" err="1"/>
              <a:t>sus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32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tabulka/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A0B27-6ED7-46DC-928E-66AD9466D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668337"/>
            <a:ext cx="10726738" cy="646113"/>
          </a:xfrm>
        </p:spPr>
        <p:txBody>
          <a:bodyPr lIns="0" tIns="46800" anchor="t" anchorCtr="0">
            <a:normAutofit/>
          </a:bodyPr>
          <a:lstStyle>
            <a:lvl1pPr>
              <a:lnSpc>
                <a:spcPts val="3400"/>
              </a:lnSpc>
              <a:defRPr sz="31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Jednořádkový nadpis zarovnán doleva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B17FB6-4048-47C1-924A-87EC6070A8C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8000" y="1762125"/>
            <a:ext cx="5368925" cy="742950"/>
          </a:xfrm>
        </p:spPr>
        <p:txBody>
          <a:bodyPr lIns="0" anchor="t" anchorCtr="0"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Text ve čtyřech úrovních, s odrážkami a nadpisem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842DC3-9484-4CEE-913A-81B2CD9E1E3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8000" y="2505075"/>
            <a:ext cx="5368925" cy="3684588"/>
          </a:xfrm>
        </p:spPr>
        <p:txBody>
          <a:bodyPr lIns="0" tIns="1800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00" indent="-180000">
              <a:lnSpc>
                <a:spcPts val="2400"/>
              </a:lnSpc>
              <a:spcBef>
                <a:spcPts val="800"/>
              </a:spcBef>
              <a:buClr>
                <a:schemeClr val="accent1"/>
              </a:buClr>
              <a:defRPr sz="1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08000">
              <a:lnSpc>
                <a:spcPts val="1900"/>
              </a:lnSpc>
              <a:spcBef>
                <a:spcPts val="800"/>
              </a:spcBef>
              <a:buClr>
                <a:schemeClr val="accent1"/>
              </a:buClr>
              <a:defRPr sz="1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/>
              <a:t>Facercipid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nonestiatur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colecusandit</a:t>
            </a:r>
            <a:endParaRPr lang="cs-CZ" dirty="0"/>
          </a:p>
          <a:p>
            <a:pPr lvl="2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et </a:t>
            </a:r>
            <a:r>
              <a:rPr lang="cs-CZ" dirty="0" err="1"/>
              <a:t>colecusandit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D2BC6B-98A3-4DEB-BB65-3D03E5274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5074" y="1762125"/>
            <a:ext cx="5248276" cy="3438525"/>
          </a:xfrm>
        </p:spPr>
        <p:txBody>
          <a:bodyPr lIns="0" tIns="0" rIns="0" bIns="0"/>
          <a:lstStyle>
            <a:lvl1pPr marL="0" indent="0">
              <a:buNone/>
              <a:defRPr lang="cs-CZ" sz="200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62900" indent="-342900">
              <a:defRPr lang="cs-CZ" sz="17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22900" indent="-342900">
              <a:defRPr lang="cs-CZ" sz="15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338068-75F5-4F42-BF5E-AA894F26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0056"/>
            <a:ext cx="4114800" cy="545244"/>
          </a:xfrm>
        </p:spPr>
        <p:txBody>
          <a:bodyPr/>
          <a:lstStyle/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463016-F6C9-4C00-BAD3-F9F07920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E2E1B9AD-2DE2-42E0-BF51-A12EAFBDC25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295724" y="5400675"/>
            <a:ext cx="5248276" cy="788988"/>
          </a:xfrm>
        </p:spPr>
        <p:txBody>
          <a:bodyPr lIns="36000" tIns="46800" rIns="0" bIns="0"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44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Popiska měla by být krátká, bez dělení slov, zarovnána doleva. Maximálně 3 řádky. </a:t>
            </a:r>
            <a:r>
              <a:rPr lang="cs-CZ" dirty="0" err="1"/>
              <a:t>Eque</a:t>
            </a:r>
            <a:r>
              <a:rPr lang="cs-CZ" dirty="0"/>
              <a:t> </a:t>
            </a:r>
            <a:r>
              <a:rPr lang="cs-CZ" dirty="0" err="1"/>
              <a:t>quunt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Ne et </a:t>
            </a:r>
            <a:r>
              <a:rPr lang="cs-CZ" dirty="0" err="1"/>
              <a:t>illenih</a:t>
            </a:r>
            <a:r>
              <a:rPr lang="cs-CZ" dirty="0"/>
              <a:t> </a:t>
            </a:r>
            <a:r>
              <a:rPr lang="cs-CZ" dirty="0" err="1"/>
              <a:t>ictiam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. Et plita </a:t>
            </a:r>
            <a:r>
              <a:rPr lang="cs-CZ" dirty="0" err="1"/>
              <a:t>sus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8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á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338068-75F5-4F42-BF5E-AA894F26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0056"/>
            <a:ext cx="4114800" cy="545244"/>
          </a:xfrm>
        </p:spPr>
        <p:txBody>
          <a:bodyPr/>
          <a:lstStyle/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463016-F6C9-4C00-BAD3-F9F07920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30E85F-03A9-4DC3-A879-6F4150C8850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E2E1B9AD-2DE2-42E0-BF51-A12EAFBDC25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48000" y="5438775"/>
            <a:ext cx="10934701" cy="304194"/>
          </a:xfrm>
        </p:spPr>
        <p:txBody>
          <a:bodyPr lIns="0" tIns="46800" rIns="0" bIns="0"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44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Popiska, měla by být krátká, bez dělení slov, zarovnána doleva. </a:t>
            </a:r>
            <a:r>
              <a:rPr lang="cs-CZ" dirty="0" err="1"/>
              <a:t>Eque</a:t>
            </a:r>
            <a:r>
              <a:rPr lang="cs-CZ" dirty="0"/>
              <a:t> </a:t>
            </a:r>
            <a:r>
              <a:rPr lang="cs-CZ" dirty="0" err="1"/>
              <a:t>quunt</a:t>
            </a:r>
            <a:r>
              <a:rPr lang="cs-CZ" dirty="0"/>
              <a:t>. Ne et </a:t>
            </a:r>
            <a:r>
              <a:rPr lang="cs-CZ" dirty="0" err="1"/>
              <a:t>illenih</a:t>
            </a:r>
            <a:r>
              <a:rPr lang="cs-CZ" dirty="0"/>
              <a:t> </a:t>
            </a:r>
            <a:r>
              <a:rPr lang="cs-CZ" dirty="0" err="1"/>
              <a:t>ictiam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. Et plita </a:t>
            </a:r>
            <a:r>
              <a:rPr lang="cs-CZ" dirty="0" err="1"/>
              <a:t>sus</a:t>
            </a:r>
            <a:endParaRPr lang="cs-CZ" dirty="0"/>
          </a:p>
        </p:txBody>
      </p:sp>
      <p:sp>
        <p:nvSpPr>
          <p:cNvPr id="10" name="Zástupný obsah 11">
            <a:extLst>
              <a:ext uri="{FF2B5EF4-FFF2-40B4-BE49-F238E27FC236}">
                <a16:creationId xmlns:a16="http://schemas.microsoft.com/office/drawing/2014/main" id="{CA356CCC-F898-4B43-8EA0-2C9FD3059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00" y="1876425"/>
            <a:ext cx="10934701" cy="3418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483E421-82E4-4242-9E91-178B4AC74D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668337"/>
            <a:ext cx="10726738" cy="836079"/>
          </a:xfrm>
        </p:spPr>
        <p:txBody>
          <a:bodyPr lIns="0" tIns="46800" anchor="t" anchorCtr="0">
            <a:noAutofit/>
          </a:bodyPr>
          <a:lstStyle>
            <a:lvl1pPr>
              <a:lnSpc>
                <a:spcPts val="3400"/>
              </a:lnSpc>
              <a:defRPr sz="31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maximálně na dva řádky, zarovnání doleva, bez dělení slov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95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ázev+text ve4 úrovn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3BB03D-30D0-4F9D-8CA1-257BD977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0056"/>
            <a:ext cx="4114800" cy="545244"/>
          </a:xfrm>
        </p:spPr>
        <p:txBody>
          <a:bodyPr/>
          <a:lstStyle/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25CB23-83F8-4E92-BCE7-5943D3DA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F8AA3EE-05A3-45B3-B7EA-9A4E5EDC3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668337"/>
            <a:ext cx="9877985" cy="1022351"/>
          </a:xfrm>
        </p:spPr>
        <p:txBody>
          <a:bodyPr lIns="0" tIns="46800" anchor="t" anchorCtr="0">
            <a:normAutofit/>
          </a:bodyPr>
          <a:lstStyle>
            <a:lvl1pPr>
              <a:lnSpc>
                <a:spcPts val="3400"/>
              </a:lnSpc>
              <a:defRPr sz="31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maximálně na dva řádky, zarovnání doleva, bez dělení slov </a:t>
            </a:r>
            <a:endParaRPr lang="en-GB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E6A0F913-BDE8-4413-9F6C-9B23331613E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8000" y="1801081"/>
            <a:ext cx="9877985" cy="427769"/>
          </a:xfrm>
        </p:spPr>
        <p:txBody>
          <a:bodyPr lIns="0" anchor="t" anchorCtr="0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Text ve čtyřech úrovních, s odrážkami a nadpisem</a:t>
            </a:r>
            <a:br>
              <a:rPr lang="cs-CZ" dirty="0"/>
            </a:br>
            <a:endParaRPr lang="cs-CZ" dirty="0"/>
          </a:p>
        </p:txBody>
      </p:sp>
      <p:sp>
        <p:nvSpPr>
          <p:cNvPr id="10" name="Zástupný obsah 3">
            <a:extLst>
              <a:ext uri="{FF2B5EF4-FFF2-40B4-BE49-F238E27FC236}">
                <a16:creationId xmlns:a16="http://schemas.microsoft.com/office/drawing/2014/main" id="{F485995A-C222-438A-B0FE-6D92DF9C6DF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8000" y="2228850"/>
            <a:ext cx="9877985" cy="3960813"/>
          </a:xfrm>
        </p:spPr>
        <p:txBody>
          <a:bodyPr lIns="0" tIns="36000"/>
          <a:lstStyle>
            <a:lvl1pPr marL="0" indent="0">
              <a:lnSpc>
                <a:spcPts val="2400"/>
              </a:lnSpc>
              <a:spcBef>
                <a:spcPts val="50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00" indent="-180000">
              <a:lnSpc>
                <a:spcPts val="2400"/>
              </a:lnSpc>
              <a:spcBef>
                <a:spcPts val="700"/>
              </a:spcBef>
              <a:buClr>
                <a:schemeClr val="accent1"/>
              </a:buClr>
              <a:defRPr sz="1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108000">
              <a:lnSpc>
                <a:spcPts val="1900"/>
              </a:lnSpc>
              <a:buClr>
                <a:schemeClr val="accent1"/>
              </a:buClr>
              <a:defRPr sz="1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cs-CZ" dirty="0" err="1"/>
              <a:t>Facercipid</a:t>
            </a:r>
            <a:r>
              <a:rPr lang="cs-CZ" dirty="0"/>
              <a:t>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nonestiatur</a:t>
            </a:r>
            <a:r>
              <a:rPr lang="cs-CZ" dirty="0"/>
              <a:t> </a:t>
            </a:r>
            <a:r>
              <a:rPr lang="cs-CZ" dirty="0" err="1"/>
              <a:t>acercipid</a:t>
            </a:r>
            <a:r>
              <a:rPr lang="cs-CZ" dirty="0"/>
              <a:t> maxim. </a:t>
            </a:r>
          </a:p>
          <a:p>
            <a:pPr lvl="1"/>
            <a:r>
              <a:rPr lang="cs-CZ" dirty="0"/>
              <a:t>Quis et venimin </a:t>
            </a:r>
            <a:r>
              <a:rPr lang="cs-CZ" dirty="0" err="1"/>
              <a:t>numquam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. Venimin </a:t>
            </a:r>
            <a:r>
              <a:rPr lang="cs-CZ" dirty="0" err="1"/>
              <a:t>munquam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. </a:t>
            </a:r>
          </a:p>
          <a:p>
            <a:pPr lvl="2"/>
            <a:r>
              <a:rPr lang="cs-CZ" dirty="0"/>
              <a:t>Venimin </a:t>
            </a:r>
            <a:r>
              <a:rPr lang="cs-CZ" dirty="0" err="1"/>
              <a:t>munquam</a:t>
            </a:r>
            <a:r>
              <a:rPr lang="cs-CZ" dirty="0"/>
              <a:t> </a:t>
            </a:r>
            <a:r>
              <a:rPr lang="cs-CZ" dirty="0" err="1"/>
              <a:t>rera</a:t>
            </a:r>
            <a:r>
              <a:rPr lang="cs-CZ" dirty="0"/>
              <a:t> </a:t>
            </a:r>
            <a:r>
              <a:rPr lang="cs-CZ" dirty="0" err="1"/>
              <a:t>cus</a:t>
            </a:r>
            <a:r>
              <a:rPr lang="cs-CZ" dirty="0"/>
              <a:t> </a:t>
            </a:r>
            <a:r>
              <a:rPr lang="cs-CZ" dirty="0" err="1"/>
              <a:t>eliam</a:t>
            </a:r>
            <a:r>
              <a:rPr lang="cs-CZ" dirty="0"/>
              <a:t> et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volecusandit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58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53E62B-0529-488E-8E97-A92D3D0F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bIns="144000"/>
          <a:lstStyle>
            <a:lvl1pPr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0E85F-03A9-4DC3-A879-6F4150C8850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341119-8629-4206-ABA6-3FAD83B8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25" y="6300056"/>
            <a:ext cx="4114800" cy="545244"/>
          </a:xfrm>
        </p:spPr>
        <p:txBody>
          <a:bodyPr bIns="144000"/>
          <a:lstStyle>
            <a:lvl1pPr>
              <a:defRPr sz="1100"/>
            </a:lvl1pPr>
          </a:lstStyle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488C2-8778-47E7-B90B-90C218F51B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1390650"/>
            <a:ext cx="10515601" cy="4786314"/>
          </a:xfrm>
        </p:spPr>
        <p:txBody>
          <a:bodyPr lIns="64800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-180000">
              <a:lnSpc>
                <a:spcPts val="19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Text závěru zarovnán doleva, bez dělení slov.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noestiatur</a:t>
            </a:r>
            <a:r>
              <a:rPr lang="cs-CZ" dirty="0"/>
              <a:t>?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noestiatur</a:t>
            </a:r>
            <a:r>
              <a:rPr lang="cs-CZ" dirty="0"/>
              <a:t>?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noestiatur</a:t>
            </a:r>
            <a:r>
              <a:rPr lang="cs-CZ" dirty="0"/>
              <a:t>? Maxim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nonectas</a:t>
            </a:r>
            <a:r>
              <a:rPr lang="cs-CZ" dirty="0"/>
              <a:t> </a:t>
            </a:r>
            <a:r>
              <a:rPr lang="cs-CZ" dirty="0" err="1"/>
              <a:t>venienimint</a:t>
            </a:r>
            <a:r>
              <a:rPr lang="cs-CZ" dirty="0"/>
              <a:t> </a:t>
            </a:r>
            <a:r>
              <a:rPr lang="cs-CZ" dirty="0" err="1"/>
              <a:t>adis</a:t>
            </a:r>
            <a:r>
              <a:rPr lang="cs-CZ" dirty="0"/>
              <a:t> </a:t>
            </a:r>
            <a:r>
              <a:rPr lang="cs-CZ" dirty="0" err="1"/>
              <a:t>sundeles</a:t>
            </a:r>
            <a:r>
              <a:rPr lang="cs-CZ" dirty="0"/>
              <a:t> </a:t>
            </a:r>
            <a:r>
              <a:rPr lang="cs-CZ" dirty="0" err="1"/>
              <a:t>derspis</a:t>
            </a:r>
            <a:r>
              <a:rPr lang="cs-CZ" dirty="0"/>
              <a:t> </a:t>
            </a:r>
            <a:r>
              <a:rPr lang="cs-CZ" dirty="0" err="1"/>
              <a:t>aspid</a:t>
            </a:r>
            <a:r>
              <a:rPr lang="cs-CZ" dirty="0"/>
              <a:t> </a:t>
            </a:r>
            <a:r>
              <a:rPr lang="cs-CZ" dirty="0" err="1"/>
              <a:t>eos</a:t>
            </a:r>
            <a:r>
              <a:rPr lang="cs-CZ" dirty="0"/>
              <a:t> </a:t>
            </a:r>
            <a:r>
              <a:rPr lang="cs-CZ" dirty="0" err="1"/>
              <a:t>auda</a:t>
            </a:r>
            <a:r>
              <a:rPr lang="cs-CZ" dirty="0"/>
              <a:t> non </a:t>
            </a:r>
            <a:r>
              <a:rPr lang="cs-CZ" dirty="0" err="1"/>
              <a:t>noestiatur</a:t>
            </a:r>
            <a:r>
              <a:rPr lang="cs-CZ" dirty="0"/>
              <a:t>?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60B06C-FBB9-4787-A454-BA11993B2F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5" y="438151"/>
            <a:ext cx="10506075" cy="952500"/>
          </a:xfrm>
        </p:spPr>
        <p:txBody>
          <a:bodyPr lIns="648000" bIns="0"/>
          <a:lstStyle>
            <a:lvl1pPr>
              <a:defRPr sz="33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Závěr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05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9AA50578-E99C-4FA4-94B8-BFFEEA4B57B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-13398" y="0"/>
            <a:ext cx="12205397" cy="6865536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214D28-0DA1-4624-BAB7-B2F6E5DB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1DD6FD-91DB-45E3-87DD-112AED868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825625"/>
            <a:ext cx="121824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786BE7-A26E-4F3E-9866-CEB104363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11901"/>
            <a:ext cx="4114800" cy="545244"/>
          </a:xfrm>
          <a:prstGeom prst="rect">
            <a:avLst/>
          </a:prstGeom>
        </p:spPr>
        <p:txBody>
          <a:bodyPr vert="horz" lIns="648000" tIns="45720" rIns="0" bIns="144000" rtlCol="0" anchor="b" anchorCtr="0"/>
          <a:lstStyle>
            <a:lvl1pPr algn="l">
              <a:lnSpc>
                <a:spcPts val="1335"/>
              </a:lnSpc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Název kapitoly</a:t>
            </a:r>
            <a:endParaRPr lang="en-GB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E8839A-E64B-463B-B902-6C78D4BEF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275" y="6300057"/>
            <a:ext cx="2743200" cy="545243"/>
          </a:xfrm>
          <a:prstGeom prst="rect">
            <a:avLst/>
          </a:prstGeom>
        </p:spPr>
        <p:txBody>
          <a:bodyPr vert="horz" lIns="0" tIns="45720" rIns="648000" bIns="144000" rtlCol="0" anchor="b" anchorCtr="0"/>
          <a:lstStyle>
            <a:lvl1pPr algn="r">
              <a:lnSpc>
                <a:spcPts val="1335"/>
              </a:lnSpc>
              <a:defRPr sz="11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0E85F-03A9-4DC3-A879-6F4150C885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74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62" r:id="rId5"/>
    <p:sldLayoutId id="2147483667" r:id="rId6"/>
    <p:sldLayoutId id="2147483666" r:id="rId7"/>
    <p:sldLayoutId id="2147483654" r:id="rId8"/>
    <p:sldLayoutId id="2147483663" r:id="rId9"/>
    <p:sldLayoutId id="2147483664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50230-23C1-4E6D-ADDF-DB45BC884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zemědělství a  rozvoj venkova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C320E2-64AA-487A-99D2-50B9BC89BF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3357" y="4668935"/>
            <a:ext cx="498569" cy="267825"/>
          </a:xfrm>
        </p:spPr>
        <p:txBody>
          <a:bodyPr/>
          <a:lstStyle/>
          <a:p>
            <a:r>
              <a:rPr lang="cs-CZ" dirty="0" smtClean="0"/>
              <a:t>2</a:t>
            </a:r>
            <a:endParaRPr lang="en-GB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F903E4-A968-4E2C-85DA-97D6E90F6F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80655" y="4675967"/>
            <a:ext cx="480381" cy="260793"/>
          </a:xfrm>
        </p:spPr>
        <p:txBody>
          <a:bodyPr/>
          <a:lstStyle/>
          <a:p>
            <a:r>
              <a:rPr lang="cs-CZ" dirty="0"/>
              <a:t>10</a:t>
            </a: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2D191E0-BE11-4841-A1ED-47CF7179AD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60421" y="4675964"/>
            <a:ext cx="676740" cy="260796"/>
          </a:xfrm>
        </p:spPr>
        <p:txBody>
          <a:bodyPr/>
          <a:lstStyle/>
          <a:p>
            <a:r>
              <a:rPr lang="cs-CZ" dirty="0"/>
              <a:t>2019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04E93F8-0849-4C65-9BC8-3CF3F7465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Mgr. Tomáš Chovanec</a:t>
            </a:r>
          </a:p>
          <a:p>
            <a:pPr lvl="1"/>
            <a:r>
              <a:rPr lang="cs-CZ" dirty="0"/>
              <a:t>Asociace sociálního zemědělství, </a:t>
            </a:r>
            <a:r>
              <a:rPr lang="cs-CZ" dirty="0" err="1"/>
              <a:t>z.s</a:t>
            </a:r>
            <a:r>
              <a:rPr lang="cs-CZ" dirty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651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10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Rekapitulace vývoje sociálního zemědělství v ČR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2017 </a:t>
            </a:r>
            <a:r>
              <a:rPr lang="cs-CZ" sz="1800" dirty="0"/>
              <a:t>- Tvorba metodických materiálů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2017 - Založení Asociace sociálního zemědělství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2017 - TPS - Sociální zemědělství - návrh systému opatření pro podmínky ČR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2017 - Start mezinárodních projektů zaměřených na rozvoj sociálního zemědělství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2018 - Schváleno fungování Pracovní komise sociálního zemědělství pro další období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2018 - Finalizace materiálů pro praxi v podmínkách ČR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2018 - Příprava série praktických workshopů a exkurzí (realizace v období září-listopad 2018)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2019 - Akcelerace činnosti Asociace sociálního zemědělství – možnost vzdělávání členů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2019 - Pilotní projekt na podporu členů </a:t>
            </a:r>
            <a:r>
              <a:rPr lang="cs-CZ" sz="1800" dirty="0" smtClean="0"/>
              <a:t>sociace</a:t>
            </a: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46668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11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C8E2C"/>
                </a:solidFill>
              </a:rPr>
              <a:t>Současná struktura sociálního zemědělství v ČR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/>
          </a:bodyPr>
          <a:lstStyle/>
          <a:p>
            <a:pPr marL="179388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endParaRPr lang="cs-CZ" sz="1700" dirty="0" smtClean="0"/>
          </a:p>
          <a:p>
            <a:pPr marL="179388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cs-CZ" sz="1700" dirty="0" smtClean="0"/>
              <a:t>Růst </a:t>
            </a:r>
            <a:r>
              <a:rPr lang="cs-CZ" sz="1700" dirty="0"/>
              <a:t>zájmu i počtu zapojených subjektů </a:t>
            </a:r>
          </a:p>
          <a:p>
            <a:pPr marL="179388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cs-CZ" sz="1700" dirty="0"/>
              <a:t>Silnější vnímání ze strany sociální sféry</a:t>
            </a:r>
          </a:p>
          <a:p>
            <a:pPr marL="179388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cs-CZ" sz="1700" dirty="0"/>
              <a:t>Definovaný koncept</a:t>
            </a:r>
          </a:p>
          <a:p>
            <a:pPr marL="179388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cs-CZ" sz="1700" dirty="0"/>
              <a:t>Vznik „infrastruktury“</a:t>
            </a:r>
          </a:p>
          <a:p>
            <a:pPr marL="625475" lvl="1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cs-CZ" dirty="0"/>
              <a:t>Pracovní komise pro sociální zemědělství (</a:t>
            </a:r>
            <a:r>
              <a:rPr lang="cs-CZ" dirty="0" err="1"/>
              <a:t>MZe</a:t>
            </a:r>
            <a:r>
              <a:rPr lang="cs-CZ" dirty="0"/>
              <a:t>)</a:t>
            </a:r>
          </a:p>
          <a:p>
            <a:pPr marL="625475" lvl="1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cs-CZ" dirty="0"/>
              <a:t>Asociace sociálního zemědělství z. s.</a:t>
            </a:r>
          </a:p>
          <a:p>
            <a:pPr marL="625475" lvl="1" indent="-179388">
              <a:buClr>
                <a:schemeClr val="accent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cs-CZ" dirty="0"/>
              <a:t>Tematická pracovní </a:t>
            </a:r>
            <a:r>
              <a:rPr lang="cs-CZ" dirty="0" smtClean="0"/>
              <a:t>skupina </a:t>
            </a:r>
            <a:r>
              <a:rPr lang="cs-CZ" dirty="0"/>
              <a:t>Sociální zemědělství - návrh systému opatření pro podmínky ČR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Převaha podniků s menší výměrou zemědělské půdy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Pro práci s cílovými skupinami sociálního zemědělství jsou nejvhodnější zemědělské činnosti vyžadující přímou lidskou práci a nižší míru mechanizace. 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7897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12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C8E2C"/>
                </a:solidFill>
              </a:rPr>
              <a:t>Současná struktura sociálního zemědělství v ČR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6800" dirty="0"/>
              <a:t>Rostlinná i živočišná produkce bývá velmi často přímo zpracovávána (90 %) subjektů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6800" dirty="0"/>
              <a:t>Nejčastěji je zpracovávána zelenina a ovoce, bylinky, mléko, maso a med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6800" dirty="0"/>
              <a:t>Příklady produktů: konzervovaná a sušená zelenina, chutney, pasty, mošty, marmelády, sušené ovoce, sýry, atp.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6800" dirty="0"/>
              <a:t>Mimoprodukční činnosti: vzdělávací akce, </a:t>
            </a:r>
            <a:r>
              <a:rPr lang="cs-CZ" sz="6800" dirty="0" err="1"/>
              <a:t>work</a:t>
            </a:r>
            <a:r>
              <a:rPr lang="cs-CZ" sz="6800" dirty="0"/>
              <a:t> campy, péče o krajinu, kulturní akce, agroturistika</a:t>
            </a:r>
          </a:p>
          <a:p>
            <a:endParaRPr lang="cs-CZ" sz="6800" dirty="0"/>
          </a:p>
          <a:p>
            <a:r>
              <a:rPr lang="cs-CZ" sz="6800" dirty="0"/>
              <a:t>Cílové skupiny sociálního zemědělství:</a:t>
            </a:r>
          </a:p>
          <a:p>
            <a:pPr marL="719138" lvl="1" indent="-179388"/>
            <a:r>
              <a:rPr lang="cs-CZ" sz="6800" dirty="0"/>
              <a:t>osoby s mentálním postižením </a:t>
            </a:r>
          </a:p>
          <a:p>
            <a:pPr marL="719138" lvl="1" indent="-179388"/>
            <a:r>
              <a:rPr lang="cs-CZ" sz="6800" dirty="0"/>
              <a:t>osoby se zdravotním postižením </a:t>
            </a:r>
          </a:p>
          <a:p>
            <a:pPr marL="719138" lvl="1" indent="-179388"/>
            <a:r>
              <a:rPr lang="cs-CZ" sz="6800" dirty="0"/>
              <a:t>osoby léčící se ze závislostí </a:t>
            </a:r>
          </a:p>
          <a:p>
            <a:pPr marL="719138" lvl="1" indent="-179388"/>
            <a:r>
              <a:rPr lang="cs-CZ" sz="6800" dirty="0"/>
              <a:t>děti z dětských domovů </a:t>
            </a:r>
          </a:p>
          <a:p>
            <a:pPr marL="719138" lvl="1" indent="-179388"/>
            <a:r>
              <a:rPr lang="cs-CZ" sz="6800" dirty="0"/>
              <a:t>spolupráce s dobrovolníky a studenty, praxe absolventů 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96809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13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0C8E2C"/>
                </a:solidFill>
              </a:rPr>
              <a:t>Výzvy a budoucnost sociálního zemědělství v ČR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7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700" dirty="0" smtClean="0"/>
              <a:t>Přímé </a:t>
            </a:r>
            <a:r>
              <a:rPr lang="cs-CZ" sz="1700" dirty="0"/>
              <a:t>podpory sociálního zemědělství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7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Značení a certifikace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7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Vyřešení různorodosti přístupu (sociální podnik vs. </a:t>
            </a:r>
            <a:r>
              <a:rPr lang="cs-CZ" sz="1700" dirty="0" smtClean="0"/>
              <a:t>sociální</a:t>
            </a:r>
            <a:r>
              <a:rPr lang="cs-CZ" sz="1700" dirty="0" smtClean="0"/>
              <a:t> </a:t>
            </a:r>
            <a:r>
              <a:rPr lang="cs-CZ" sz="1700" dirty="0"/>
              <a:t>farma)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7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Komunikace směrem k veřejnosti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7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Produkce v rámci sociálního zemědělství – ekonomická efektivnost, přidaná hodnota a chování spotřebitele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060169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5006D-FDBF-4355-B54D-14C3A100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F6F70D-F38D-4E11-B33C-7F7EBF3DBC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Mgr. Tomáš Chovanec</a:t>
            </a:r>
          </a:p>
          <a:p>
            <a:pPr lvl="1"/>
            <a:r>
              <a:rPr lang="cs-CZ" dirty="0"/>
              <a:t>Asociace sociálního zemědělství, </a:t>
            </a:r>
            <a:r>
              <a:rPr lang="cs-CZ" dirty="0" err="1"/>
              <a:t>z.s</a:t>
            </a:r>
            <a:r>
              <a:rPr lang="cs-CZ" dirty="0"/>
              <a:t>.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197645-5EC3-41FA-8DB6-C088170C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+420 606 202 300</a:t>
            </a:r>
            <a:endParaRPr lang="en-GB" baseline="30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BC7C73-82FB-494C-BCA0-5BFAB8D0ADBA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tomas.chovanec@mensa.cz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42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2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zemědělství na venkově</a:t>
            </a: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961DF4-76C9-4507-B7A7-77F90AC4FF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Pracovní místa</a:t>
            </a:r>
          </a:p>
          <a:p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00" y="2228850"/>
            <a:ext cx="9877985" cy="1116135"/>
          </a:xfrm>
        </p:spPr>
        <p:txBody>
          <a:bodyPr/>
          <a:lstStyle/>
          <a:p>
            <a:pPr lvl="1"/>
            <a:r>
              <a:rPr lang="cs-CZ" dirty="0"/>
              <a:t>Tvorba a udržení pracovních míst na venkově: vytváření nových pracovních příležitostí v rurálních oblastech pro osoby znevýhodněné na trhu práce, což úzce souvisí se snižováním odlivu obyvatel z venkova.</a:t>
            </a:r>
          </a:p>
        </p:txBody>
      </p:sp>
      <p:sp>
        <p:nvSpPr>
          <p:cNvPr id="7" name="Zástupný text 4">
            <a:extLst>
              <a:ext uri="{FF2B5EF4-FFF2-40B4-BE49-F238E27FC236}">
                <a16:creationId xmlns:a16="http://schemas.microsoft.com/office/drawing/2014/main" id="{A76CCD5F-52B9-490A-BFC4-7B2ADEE2918D}"/>
              </a:ext>
            </a:extLst>
          </p:cNvPr>
          <p:cNvSpPr txBox="1">
            <a:spLocks/>
          </p:cNvSpPr>
          <p:nvPr/>
        </p:nvSpPr>
        <p:spPr>
          <a:xfrm>
            <a:off x="647999" y="3622799"/>
            <a:ext cx="9877985" cy="427769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Sociální služby</a:t>
            </a:r>
          </a:p>
          <a:p>
            <a:endParaRPr lang="en-GB" dirty="0"/>
          </a:p>
        </p:txBody>
      </p:sp>
      <p:sp>
        <p:nvSpPr>
          <p:cNvPr id="8" name="Zástupný obsah 5">
            <a:extLst>
              <a:ext uri="{FF2B5EF4-FFF2-40B4-BE49-F238E27FC236}">
                <a16:creationId xmlns:a16="http://schemas.microsoft.com/office/drawing/2014/main" id="{E096E23F-C8A6-4C9F-8EB6-485A61D1BFB9}"/>
              </a:ext>
            </a:extLst>
          </p:cNvPr>
          <p:cNvSpPr txBox="1">
            <a:spLocks/>
          </p:cNvSpPr>
          <p:nvPr/>
        </p:nvSpPr>
        <p:spPr>
          <a:xfrm>
            <a:off x="647998" y="4328382"/>
            <a:ext cx="9877985" cy="1116135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0000" indent="-180000" algn="l" defTabSz="914400" rtl="0" eaLnBrk="1" latinLnBrk="0" hangingPunct="1">
              <a:lnSpc>
                <a:spcPts val="2400"/>
              </a:lnSpc>
              <a:spcBef>
                <a:spcPts val="7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0000" indent="-108000" algn="l" defTabSz="914400" rtl="0" eaLnBrk="1" latinLnBrk="0" hangingPunct="1">
              <a:lnSpc>
                <a:spcPts val="19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Dostupnější sociální služby na venkově: poskytování sociálních služeb, například sociální služby aktivizace, sociální a pracovní rehabilitace ve venkovských oblastech prostřednictvím zemědělských činností.</a:t>
            </a:r>
          </a:p>
        </p:txBody>
      </p:sp>
    </p:spTree>
    <p:extLst>
      <p:ext uri="{BB962C8B-B14F-4D97-AF65-F5344CB8AC3E}">
        <p14:creationId xmlns:p14="http://schemas.microsoft.com/office/powerpoint/2010/main" val="407111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3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zemědělství na venkově</a:t>
            </a: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961DF4-76C9-4507-B7A7-77F90AC4FF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Efektivnější sociální pomoc, podpora a péče </a:t>
            </a:r>
          </a:p>
          <a:p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7" y="2182263"/>
            <a:ext cx="9877985" cy="1116135"/>
          </a:xfrm>
        </p:spPr>
        <p:txBody>
          <a:bodyPr/>
          <a:lstStyle/>
          <a:p>
            <a:pPr lvl="1"/>
            <a:r>
              <a:rPr lang="cs-CZ" dirty="0"/>
              <a:t>Iniciátory péče o znevýhodněné osoby jsou často jejich rodinní příslušníci, kteří tak přivádí odbornou sociální práci, péči a podporu do venkovské lokality, ale zároveň legitimizují tzv. „neformální péči“ a tím sociální rozvoj komunity. </a:t>
            </a:r>
          </a:p>
        </p:txBody>
      </p:sp>
      <p:sp>
        <p:nvSpPr>
          <p:cNvPr id="7" name="Zástupný text 4">
            <a:extLst>
              <a:ext uri="{FF2B5EF4-FFF2-40B4-BE49-F238E27FC236}">
                <a16:creationId xmlns:a16="http://schemas.microsoft.com/office/drawing/2014/main" id="{A76CCD5F-52B9-490A-BFC4-7B2ADEE2918D}"/>
              </a:ext>
            </a:extLst>
          </p:cNvPr>
          <p:cNvSpPr txBox="1">
            <a:spLocks/>
          </p:cNvSpPr>
          <p:nvPr/>
        </p:nvSpPr>
        <p:spPr>
          <a:xfrm>
            <a:off x="647999" y="3622799"/>
            <a:ext cx="9877985" cy="427769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Zlepšení životního prostředí</a:t>
            </a:r>
          </a:p>
          <a:p>
            <a:endParaRPr lang="en-GB" dirty="0"/>
          </a:p>
        </p:txBody>
      </p:sp>
      <p:sp>
        <p:nvSpPr>
          <p:cNvPr id="8" name="Zástupný obsah 5">
            <a:extLst>
              <a:ext uri="{FF2B5EF4-FFF2-40B4-BE49-F238E27FC236}">
                <a16:creationId xmlns:a16="http://schemas.microsoft.com/office/drawing/2014/main" id="{E096E23F-C8A6-4C9F-8EB6-485A61D1BFB9}"/>
              </a:ext>
            </a:extLst>
          </p:cNvPr>
          <p:cNvSpPr txBox="1">
            <a:spLocks/>
          </p:cNvSpPr>
          <p:nvPr/>
        </p:nvSpPr>
        <p:spPr>
          <a:xfrm>
            <a:off x="647997" y="4050568"/>
            <a:ext cx="9877985" cy="1116135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0000" indent="-180000" algn="l" defTabSz="914400" rtl="0" eaLnBrk="1" latinLnBrk="0" hangingPunct="1">
              <a:lnSpc>
                <a:spcPts val="2400"/>
              </a:lnSpc>
              <a:spcBef>
                <a:spcPts val="7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0000" indent="-108000" algn="l" defTabSz="914400" rtl="0" eaLnBrk="1" latinLnBrk="0" hangingPunct="1">
              <a:lnSpc>
                <a:spcPts val="19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Mnoho organizací aplikujících sociální zemědělství akceptuje ekologicky citlivé zemědělské přístupy, které mají pozitivní vliv na krajinu a biologickou rozmanitost venkovských oblastí a současně snižují negativní dopady zemědělské produkce za podpory chemikálií a umělých hnojiv. </a:t>
            </a:r>
          </a:p>
        </p:txBody>
      </p:sp>
    </p:spTree>
    <p:extLst>
      <p:ext uri="{BB962C8B-B14F-4D97-AF65-F5344CB8AC3E}">
        <p14:creationId xmlns:p14="http://schemas.microsoft.com/office/powerpoint/2010/main" val="382830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4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sociální zemědělství?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00" y="1539631"/>
            <a:ext cx="9877985" cy="45251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1800" i="1" dirty="0"/>
              <a:t>Sociální zemědělství je definováno jako souhrn činností využívajících zemědělské zdroje, rostlinné i živočišné, za účelem tvorby adekvátního prostředí pro různě zdravotně nebo sociálně znevýhodněné osoby a širokou veřejnost s cílem poskytovat jim možnost pracovního uplatnění, napomáhat jejich integraci do společnosti nebo prostřednictvím vzdělávání a volnočasových aktivit přispívat k jejich vztahu k venkovu a přírodě. V tomto smyslu se jedná o to, aby byly v rámci zemědělského podniku nebo zemědělských činností vytvořeny podmínky, jež umožní zapojení osob se specifickými potřebami do běžných zemědělských činností s cílem zajistit jejich rozvoj a podporu a zlepšit jejich blahobyt.</a:t>
            </a:r>
          </a:p>
          <a:p>
            <a:pPr algn="ctr">
              <a:defRPr/>
            </a:pPr>
            <a:endParaRPr lang="cs-CZ" sz="1800" i="1" dirty="0"/>
          </a:p>
          <a:p>
            <a:pPr algn="ctr">
              <a:defRPr/>
            </a:pPr>
            <a:r>
              <a:rPr lang="cs-CZ" sz="1200" i="1" dirty="0"/>
              <a:t>Zdroj: Sociální zemědělství – představení konceptu</a:t>
            </a:r>
          </a:p>
          <a:p>
            <a:pPr algn="ctr">
              <a:defRPr/>
            </a:pPr>
            <a:r>
              <a:rPr lang="cs-CZ" sz="1200" i="1" dirty="0"/>
              <a:t>© Chovanec, Hudcová, Moudrý, 2015</a:t>
            </a:r>
          </a:p>
          <a:p>
            <a:pPr algn="ctr">
              <a:defRPr/>
            </a:pPr>
            <a:r>
              <a:rPr lang="cs-CZ" sz="1200" i="1" dirty="0"/>
              <a:t>ISBN 978-80-7434-213-4</a:t>
            </a:r>
          </a:p>
          <a:p>
            <a:pPr algn="ctr">
              <a:defRPr/>
            </a:pPr>
            <a:r>
              <a:rPr lang="cs-CZ" sz="1200" i="1" dirty="0"/>
              <a:t>Vydal: Ministerstvo zemědělství</a:t>
            </a:r>
          </a:p>
        </p:txBody>
      </p:sp>
    </p:spTree>
    <p:extLst>
      <p:ext uri="{BB962C8B-B14F-4D97-AF65-F5344CB8AC3E}">
        <p14:creationId xmlns:p14="http://schemas.microsoft.com/office/powerpoint/2010/main" val="60292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5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účel</a:t>
            </a: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961DF4-76C9-4507-B7A7-77F90AC4F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997" y="1428111"/>
            <a:ext cx="9877985" cy="427769"/>
          </a:xfrm>
        </p:spPr>
        <p:txBody>
          <a:bodyPr/>
          <a:lstStyle/>
          <a:p>
            <a:r>
              <a:rPr lang="cs-CZ" dirty="0"/>
              <a:t>Péče</a:t>
            </a:r>
            <a:r>
              <a:rPr lang="cs-CZ" b="0" dirty="0"/>
              <a:t> </a:t>
            </a:r>
          </a:p>
          <a:p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6" y="1936842"/>
            <a:ext cx="9877985" cy="111613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Zdravotní a sociální služby mají za cíl nabídnout odbornou přípravu/vzdělávání a individuální podporu. Většinou se jedná o služby financované z veřejných zdrojů, klienti nejsou zaměstnáváni. </a:t>
            </a:r>
          </a:p>
        </p:txBody>
      </p:sp>
      <p:sp>
        <p:nvSpPr>
          <p:cNvPr id="7" name="Zástupný text 4">
            <a:extLst>
              <a:ext uri="{FF2B5EF4-FFF2-40B4-BE49-F238E27FC236}">
                <a16:creationId xmlns:a16="http://schemas.microsoft.com/office/drawing/2014/main" id="{A76CCD5F-52B9-490A-BFC4-7B2ADEE2918D}"/>
              </a:ext>
            </a:extLst>
          </p:cNvPr>
          <p:cNvSpPr txBox="1">
            <a:spLocks/>
          </p:cNvSpPr>
          <p:nvPr/>
        </p:nvSpPr>
        <p:spPr>
          <a:xfrm>
            <a:off x="647996" y="3035962"/>
            <a:ext cx="9877985" cy="427769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Zaměstnávání</a:t>
            </a:r>
            <a:endParaRPr lang="cs-CZ" dirty="0"/>
          </a:p>
          <a:p>
            <a:endParaRPr lang="en-GB" dirty="0"/>
          </a:p>
        </p:txBody>
      </p:sp>
      <p:sp>
        <p:nvSpPr>
          <p:cNvPr id="8" name="Zástupný obsah 5">
            <a:extLst>
              <a:ext uri="{FF2B5EF4-FFF2-40B4-BE49-F238E27FC236}">
                <a16:creationId xmlns:a16="http://schemas.microsoft.com/office/drawing/2014/main" id="{E096E23F-C8A6-4C9F-8EB6-485A61D1BFB9}"/>
              </a:ext>
            </a:extLst>
          </p:cNvPr>
          <p:cNvSpPr txBox="1">
            <a:spLocks/>
          </p:cNvSpPr>
          <p:nvPr/>
        </p:nvSpPr>
        <p:spPr>
          <a:xfrm>
            <a:off x="647996" y="3519900"/>
            <a:ext cx="9877985" cy="1116135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0000" indent="-180000" algn="l" defTabSz="914400" rtl="0" eaLnBrk="1" latinLnBrk="0" hangingPunct="1">
              <a:lnSpc>
                <a:spcPts val="2400"/>
              </a:lnSpc>
              <a:spcBef>
                <a:spcPts val="7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0000" indent="-108000" algn="l" defTabSz="914400" rtl="0" eaLnBrk="1" latinLnBrk="0" hangingPunct="1">
              <a:lnSpc>
                <a:spcPts val="19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Cílem je integrace osob na trh práce a s nimi spojené činnosti. Financovány jsou částečně z veřejných zdrojů (např. prostřednictvím nástrojů aktivitní politiky zaměstnanosti) a vlastních zdrojů. Cílem je osoby zaměstnávat. 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EE269C22-7CD0-4AAB-B882-D4BF41983390}"/>
              </a:ext>
            </a:extLst>
          </p:cNvPr>
          <p:cNvSpPr txBox="1">
            <a:spLocks/>
          </p:cNvSpPr>
          <p:nvPr/>
        </p:nvSpPr>
        <p:spPr>
          <a:xfrm>
            <a:off x="647995" y="4675190"/>
            <a:ext cx="9877985" cy="427769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Vzdělávání </a:t>
            </a:r>
            <a:endParaRPr lang="en-GB" dirty="0"/>
          </a:p>
        </p:txBody>
      </p:sp>
      <p:sp>
        <p:nvSpPr>
          <p:cNvPr id="10" name="Zástupný obsah 5">
            <a:extLst>
              <a:ext uri="{FF2B5EF4-FFF2-40B4-BE49-F238E27FC236}">
                <a16:creationId xmlns:a16="http://schemas.microsoft.com/office/drawing/2014/main" id="{EBDA8D11-CE39-4501-A763-726BC1F77EB8}"/>
              </a:ext>
            </a:extLst>
          </p:cNvPr>
          <p:cNvSpPr txBox="1">
            <a:spLocks/>
          </p:cNvSpPr>
          <p:nvPr/>
        </p:nvSpPr>
        <p:spPr>
          <a:xfrm>
            <a:off x="647995" y="5142113"/>
            <a:ext cx="9877985" cy="1116135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0000" indent="-180000" algn="l" defTabSz="914400" rtl="0" eaLnBrk="1" latinLnBrk="0" hangingPunct="1">
              <a:lnSpc>
                <a:spcPts val="2400"/>
              </a:lnSpc>
              <a:spcBef>
                <a:spcPts val="7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0000" indent="-108000" algn="l" defTabSz="914400" rtl="0" eaLnBrk="1" latinLnBrk="0" hangingPunct="1">
              <a:lnSpc>
                <a:spcPts val="19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Jsou organizace vytvářené na účelem vzdělávání především dětí a mládeže v oblasti zprostředkování a přiblížení zemědělských činností, zdravého životního stylu a přístupu k přírodě.</a:t>
            </a:r>
          </a:p>
        </p:txBody>
      </p:sp>
    </p:spTree>
    <p:extLst>
      <p:ext uri="{BB962C8B-B14F-4D97-AF65-F5344CB8AC3E}">
        <p14:creationId xmlns:p14="http://schemas.microsoft.com/office/powerpoint/2010/main" val="312055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6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na péči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/>
          </a:bodyPr>
          <a:lstStyle/>
          <a:p>
            <a:pPr marL="331470" lvl="1" indent="-28575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dirty="0"/>
              <a:t>Zdravotní a sociální služby mají za cíl nabídnout odbornou přípravu/vzdělávání a individuální podporu. Většinou se jedná o služby financované z veřejných zdrojů, klienti nejsou zaměstnáváni. </a:t>
            </a:r>
          </a:p>
          <a:p>
            <a:pPr marL="388620" lvl="1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dirty="0"/>
              <a:t>Propojení poskytovatelů sociálních služeb dle Zákona o sociálních službách č. 108/2006 Sb.</a:t>
            </a:r>
          </a:p>
          <a:p>
            <a:pPr marL="937260" lvl="4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Vhodné služby dle Vyhlášky 505/2006 Sb. – sociální rehabilitace, odborné poradenství </a:t>
            </a:r>
          </a:p>
          <a:p>
            <a:pPr marL="388620" lvl="1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dirty="0"/>
              <a:t>Další služby:</a:t>
            </a:r>
          </a:p>
          <a:p>
            <a:pPr marL="937260" lvl="4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Tranzitní program</a:t>
            </a:r>
          </a:p>
          <a:p>
            <a:pPr marL="937260" lvl="4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zaměstnávání </a:t>
            </a:r>
          </a:p>
          <a:p>
            <a:pPr marL="937260" lvl="4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podnik</a:t>
            </a:r>
          </a:p>
          <a:p>
            <a:pPr marL="388620" lvl="1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dirty="0"/>
              <a:t>Dotační možnosti</a:t>
            </a:r>
          </a:p>
          <a:p>
            <a:pPr marL="937260" lvl="4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ESF, krajské dotace, nadace, městské rozpočty</a:t>
            </a:r>
          </a:p>
        </p:txBody>
      </p:sp>
    </p:spTree>
    <p:extLst>
      <p:ext uri="{BB962C8B-B14F-4D97-AF65-F5344CB8AC3E}">
        <p14:creationId xmlns:p14="http://schemas.microsoft.com/office/powerpoint/2010/main" val="259941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7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na zaměstnávání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/>
          </a:bodyPr>
          <a:lstStyle/>
          <a:p>
            <a:pPr marL="331470" lvl="1" indent="-285750">
              <a:spcBef>
                <a:spcPts val="1000"/>
              </a:spcBef>
            </a:pPr>
            <a:r>
              <a:rPr lang="cs-CZ" dirty="0"/>
              <a:t>Cílem je integrace osob na trh práce a s nimi spojené činnosti. Financovány jsou částečně z veřejných zdrojů (např. prostřednictvím nástrojů aktivitní politiky zaměstnanosti) a vlastních zdrojů. Cílem je osoby zaměstnávat.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 Možnosti zaměstnávání:</a:t>
            </a:r>
          </a:p>
          <a:p>
            <a:pPr marL="719138" lvl="3"/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Chráněné pracovní místo </a:t>
            </a:r>
          </a:p>
          <a:p>
            <a:pPr marL="719138" lvl="3"/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asistence </a:t>
            </a:r>
          </a:p>
          <a:p>
            <a:pPr marL="719138" lvl="3"/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rehabilitace </a:t>
            </a:r>
          </a:p>
          <a:p>
            <a:pPr marL="719138" lvl="3"/>
            <a:r>
              <a:rPr lang="cs-CZ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Společensky účelné pracovní místo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Dotační možnosti </a:t>
            </a:r>
          </a:p>
          <a:p>
            <a:pPr marL="719138" indent="-179388">
              <a:buFont typeface="Arial" panose="020B0604020202020204" pitchFamily="34" charset="0"/>
              <a:buChar char="•"/>
            </a:pPr>
            <a:r>
              <a:rPr lang="cs-CZ" sz="1700" dirty="0"/>
              <a:t>Nástroje APZ, ÚP, ESF, vlastní p</a:t>
            </a:r>
            <a:r>
              <a:rPr lang="cs-CZ" sz="1600" dirty="0"/>
              <a:t>rostředky </a:t>
            </a:r>
          </a:p>
        </p:txBody>
      </p:sp>
    </p:spTree>
    <p:extLst>
      <p:ext uri="{BB962C8B-B14F-4D97-AF65-F5344CB8AC3E}">
        <p14:creationId xmlns:p14="http://schemas.microsoft.com/office/powerpoint/2010/main" val="43131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8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na vzdělávání a ostatní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Jedná se o organizace vytvářené na účelem vzdělávání především dětí a mládeže v oblasti zprostředkování a přiblížení zemědělských činností, zdravého životního stylu a přístupu k přírodě. Nejčastěji se jedná o krátkodobé programy, ale v omezené míře jsou vytvářeny i dlouhodobé programy pro děti se specifickými potřebami. Často jsou také orientovány na zdravý životní styl a propagace různých okrajových zemědělských činností.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Možné formy existující v ČR</a:t>
            </a:r>
          </a:p>
          <a:p>
            <a:pPr marL="825500" lvl="1" indent="-285750">
              <a:buClr>
                <a:schemeClr val="accent1">
                  <a:lumMod val="75000"/>
                </a:schemeClr>
              </a:buClr>
              <a:tabLst>
                <a:tab pos="539750" algn="l"/>
              </a:tabLst>
            </a:pPr>
            <a:r>
              <a:rPr lang="cs-CZ" sz="1800" dirty="0"/>
              <a:t>Mobilní zahrady</a:t>
            </a:r>
          </a:p>
          <a:p>
            <a:pPr marL="825500" lvl="1" indent="-285750">
              <a:buClr>
                <a:schemeClr val="accent1">
                  <a:lumMod val="75000"/>
                </a:schemeClr>
              </a:buClr>
              <a:tabLst>
                <a:tab pos="539750" algn="l"/>
              </a:tabLst>
            </a:pPr>
            <a:r>
              <a:rPr lang="cs-CZ" sz="1800" dirty="0"/>
              <a:t>Městské pěstování (</a:t>
            </a:r>
            <a:r>
              <a:rPr lang="cs-CZ" sz="1800" dirty="0" err="1"/>
              <a:t>urban</a:t>
            </a:r>
            <a:r>
              <a:rPr lang="cs-CZ" sz="1800" dirty="0"/>
              <a:t> </a:t>
            </a:r>
            <a:r>
              <a:rPr lang="cs-CZ" sz="1800" dirty="0" err="1"/>
              <a:t>gardening</a:t>
            </a:r>
            <a:r>
              <a:rPr lang="cs-CZ" sz="1800" dirty="0"/>
              <a:t>, guerilla </a:t>
            </a:r>
            <a:r>
              <a:rPr lang="cs-CZ" sz="1800" dirty="0" err="1"/>
              <a:t>gardening</a:t>
            </a:r>
            <a:r>
              <a:rPr lang="cs-CZ" sz="1800" dirty="0"/>
              <a:t>)</a:t>
            </a:r>
          </a:p>
          <a:p>
            <a:pPr marL="825500" lvl="1" indent="-285750">
              <a:buClr>
                <a:schemeClr val="accent1">
                  <a:lumMod val="75000"/>
                </a:schemeClr>
              </a:buClr>
              <a:tabLst>
                <a:tab pos="539750" algn="l"/>
              </a:tabLst>
            </a:pPr>
            <a:r>
              <a:rPr lang="cs-CZ" sz="1800" dirty="0"/>
              <a:t>Komunitní zahrady</a:t>
            </a:r>
          </a:p>
          <a:p>
            <a:pPr marL="825500" lvl="1" indent="-285750">
              <a:buClr>
                <a:schemeClr val="accent1">
                  <a:lumMod val="75000"/>
                </a:schemeClr>
              </a:buClr>
              <a:tabLst>
                <a:tab pos="539750" algn="l"/>
              </a:tabLst>
            </a:pPr>
            <a:r>
              <a:rPr lang="cs-CZ" sz="1800" dirty="0"/>
              <a:t>Školky a školy v přírodě s akcentem na zemědělství</a:t>
            </a:r>
          </a:p>
          <a:p>
            <a:pPr marL="825500" lvl="1" indent="-285750">
              <a:buClr>
                <a:schemeClr val="accent1">
                  <a:lumMod val="75000"/>
                </a:schemeClr>
              </a:buClr>
              <a:tabLst>
                <a:tab pos="539750" algn="l"/>
              </a:tabLst>
            </a:pPr>
            <a:r>
              <a:rPr lang="cs-CZ" sz="1800" dirty="0"/>
              <a:t>Zvláštní vzdělávací akce ve školách, NNO apod.  </a:t>
            </a:r>
          </a:p>
        </p:txBody>
      </p:sp>
    </p:spTree>
    <p:extLst>
      <p:ext uri="{BB962C8B-B14F-4D97-AF65-F5344CB8AC3E}">
        <p14:creationId xmlns:p14="http://schemas.microsoft.com/office/powerpoint/2010/main" val="11259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26D3A-977F-456E-A604-D79A7A72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E85F-03A9-4DC3-A879-6F4150C88507}" type="slidenum">
              <a:rPr lang="en-GB" smtClean="0"/>
              <a:t>9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77CB0-9CA4-4C4A-9D5A-EB1C35BB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Rekapitulace vývoje sociálního zemědělství v ČR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EE118-D5F1-488D-87E2-130A883B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99" y="1525770"/>
            <a:ext cx="9877985" cy="4117793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Aktivity </a:t>
            </a:r>
            <a:r>
              <a:rPr lang="cs-CZ" sz="1800" dirty="0"/>
              <a:t>zahrnutelné pod sociální zemědělství od 90. let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2011-2013 participace na mezinárodním projektu </a:t>
            </a:r>
            <a:r>
              <a:rPr lang="cs-CZ" sz="1800" dirty="0" err="1"/>
              <a:t>MAiE</a:t>
            </a:r>
            <a:endParaRPr lang="cs-CZ" sz="18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2013 - snaha o nastavení hranic systému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2014 - vznik Pracovní komise sociálního zemědělství (</a:t>
            </a:r>
            <a:r>
              <a:rPr lang="cs-CZ" sz="1800" dirty="0" err="1"/>
              <a:t>MZe</a:t>
            </a:r>
            <a:r>
              <a:rPr lang="cs-CZ" sz="1800" dirty="0"/>
              <a:t>)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2015 - ustanovení prvních přímých podpor a integrace do PRV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2015 - založeny webové stránky www.socialni-zemedelstvi.cz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2015 - Studie pro Agenturu pro sociální začleňování, mapování aktuálního stavu soc. zem. </a:t>
            </a:r>
            <a:r>
              <a:rPr lang="cs-CZ" sz="1800" dirty="0" smtClean="0"/>
              <a:t>v ČR</a:t>
            </a:r>
            <a:endParaRPr lang="cs-CZ" sz="18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2015 - Veřejné představení konceptu Sociálního zemědělství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2016 - Vstup dalších aktérů, zvyšování zájmu ve všech sférách</a:t>
            </a:r>
          </a:p>
        </p:txBody>
      </p:sp>
    </p:spTree>
    <p:extLst>
      <p:ext uri="{BB962C8B-B14F-4D97-AF65-F5344CB8AC3E}">
        <p14:creationId xmlns:p14="http://schemas.microsoft.com/office/powerpoint/2010/main" val="989124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asz">
      <a:dk1>
        <a:srgbClr val="1D1D1B"/>
      </a:dk1>
      <a:lt1>
        <a:srgbClr val="FFFFFF"/>
      </a:lt1>
      <a:dk2>
        <a:srgbClr val="585857"/>
      </a:dk2>
      <a:lt2>
        <a:srgbClr val="E2E1E2"/>
      </a:lt2>
      <a:accent1>
        <a:srgbClr val="237D34"/>
      </a:accent1>
      <a:accent2>
        <a:srgbClr val="40AB35"/>
      </a:accent2>
      <a:accent3>
        <a:srgbClr val="C4C2C1"/>
      </a:accent3>
      <a:accent4>
        <a:srgbClr val="98C8ED"/>
      </a:accent4>
      <a:accent5>
        <a:srgbClr val="DE6A53"/>
      </a:accent5>
      <a:accent6>
        <a:srgbClr val="164194"/>
      </a:accent6>
      <a:hlink>
        <a:srgbClr val="000000"/>
      </a:hlink>
      <a:folHlink>
        <a:srgbClr val="C4C2C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z_16_9_sablona1.potx" id="{962D2EE0-D319-40D5-8200-913740BF9478}" vid="{69A2B4DD-7804-4799-8EDA-842708436FA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asz_16_9_sablona1</Template>
  <TotalTime>60</TotalTime>
  <Words>797</Words>
  <Application>Microsoft Office PowerPoint</Application>
  <PresentationFormat>Širokoúhlá obrazovka</PresentationFormat>
  <Paragraphs>129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Sociální zemědělství a  rozvoj venkova</vt:lpstr>
      <vt:lpstr>Sociální zemědělství na venkově</vt:lpstr>
      <vt:lpstr>Sociální zemědělství na venkově</vt:lpstr>
      <vt:lpstr>Co znamená sociální zemědělství?</vt:lpstr>
      <vt:lpstr>Hlavní účel</vt:lpstr>
      <vt:lpstr>Zaměření na péči</vt:lpstr>
      <vt:lpstr>Zaměření na zaměstnávání</vt:lpstr>
      <vt:lpstr>Zaměření na vzdělávání a ostatní</vt:lpstr>
      <vt:lpstr>Rekapitulace vývoje sociálního zemědělství v ČR</vt:lpstr>
      <vt:lpstr>Rekapitulace vývoje sociálního zemědělství v ČR</vt:lpstr>
      <vt:lpstr>Současná struktura sociálního zemědělství v ČR</vt:lpstr>
      <vt:lpstr>Současná struktura sociálního zemědělství v ČR</vt:lpstr>
      <vt:lpstr>Výzvy a budoucnost sociálního zemědělství v ČR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zemědělství a  rozvoj venkova</dc:title>
  <dc:creator>lolkobolek c</dc:creator>
  <cp:lastModifiedBy>Eliška Hudcová</cp:lastModifiedBy>
  <cp:revision>8</cp:revision>
  <cp:lastPrinted>2019-04-08T12:55:43Z</cp:lastPrinted>
  <dcterms:created xsi:type="dcterms:W3CDTF">2019-09-16T17:04:45Z</dcterms:created>
  <dcterms:modified xsi:type="dcterms:W3CDTF">2019-09-16T19:01:26Z</dcterms:modified>
</cp:coreProperties>
</file>