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73" r:id="rId3"/>
    <p:sldId id="257" r:id="rId4"/>
    <p:sldId id="275" r:id="rId5"/>
    <p:sldId id="263" r:id="rId6"/>
    <p:sldId id="450" r:id="rId7"/>
    <p:sldId id="264" r:id="rId8"/>
    <p:sldId id="431" r:id="rId9"/>
    <p:sldId id="426" r:id="rId10"/>
    <p:sldId id="270" r:id="rId11"/>
    <p:sldId id="271" r:id="rId12"/>
    <p:sldId id="276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9" d="100"/>
          <a:sy n="69" d="100"/>
        </p:scale>
        <p:origin x="-738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214E2-9A3A-454C-ABF7-66B2E3A6934B}" type="datetimeFigureOut">
              <a:rPr lang="cs-CZ" smtClean="0"/>
              <a:t>30.9.2019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03AF6-5824-4539-9546-C39D9537E3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718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-Vtípek:</a:t>
            </a:r>
            <a:r>
              <a:rPr lang="cs-CZ" baseline="0" dirty="0"/>
              <a:t> toto jsou n</a:t>
            </a:r>
            <a:r>
              <a:rPr lang="cs-CZ" dirty="0"/>
              <a:t>aši partneři, sice</a:t>
            </a:r>
            <a:r>
              <a:rPr lang="cs-CZ" baseline="0" dirty="0"/>
              <a:t> tu nejsou všichni, ale víc se nám jich už bohužel na </a:t>
            </a:r>
            <a:r>
              <a:rPr lang="cs-CZ" baseline="0" dirty="0" err="1"/>
              <a:t>slide</a:t>
            </a:r>
            <a:r>
              <a:rPr lang="cs-CZ" baseline="0" dirty="0"/>
              <a:t> nevešlo</a:t>
            </a:r>
          </a:p>
          <a:p>
            <a:r>
              <a:rPr lang="cs-CZ" baseline="0" dirty="0"/>
              <a:t>-Zmínit ŠKODU, ČVUT, CISCO, AUTODESK,MICROSOFT OFFICE, ORACLE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A54ED-EDFC-E841-87B5-50FCDA628B81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7429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041988D-7AF1-44EE-92C6-ADA8FAEFD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DB95EEF8-5297-4FBF-BA24-2BF9E89363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BA9CF364-01A7-4CE2-9643-2476C617D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921F-D73A-4AD9-8F10-B10C013E520C}" type="datetimeFigureOut">
              <a:rPr lang="cs-CZ" smtClean="0"/>
              <a:t>30.9.2019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46E2AB2C-5E3F-476C-8E70-21F8F3B03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074CDFAA-39DF-48FE-AD7D-014556BF0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B56B-9937-424B-AE60-452563EF74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922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8551E2C-0E05-41CE-9805-D3BAFC8DB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2FB12B79-DD5F-4B6B-8DF6-78A2D2059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FA93FB3E-9DA3-4EAA-8115-EB28C2961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921F-D73A-4AD9-8F10-B10C013E520C}" type="datetimeFigureOut">
              <a:rPr lang="cs-CZ" smtClean="0"/>
              <a:t>30.9.2019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9BE64BA8-635F-4152-AE77-34B979C7D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3CA3BEED-2CF1-498D-80FE-BE8E014E9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B56B-9937-424B-AE60-452563EF74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7296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144ED2AA-581E-43E0-A12E-3B7BFFBAC0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075C9401-392C-45F2-BD97-78C70F08F8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39C7613-AF69-4507-B172-D0D864037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921F-D73A-4AD9-8F10-B10C013E520C}" type="datetimeFigureOut">
              <a:rPr lang="cs-CZ" smtClean="0"/>
              <a:t>30.9.2019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3DD5998E-D0ED-42BC-BB71-DDD22FD55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F2643A8D-0C28-4DB0-91DB-6F1BA564A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B56B-9937-424B-AE60-452563EF74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6052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8BF67FC-ED32-406D-A93A-AF75F70ED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AC45E34D-1789-4FA4-AD58-60F703AAF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2C0F613-D1F2-43CE-AD52-E95372806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921F-D73A-4AD9-8F10-B10C013E520C}" type="datetimeFigureOut">
              <a:rPr lang="cs-CZ" smtClean="0"/>
              <a:t>30.9.2019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500CE306-C27F-4EFE-A17F-F3201D0A0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3C780FD8-D984-48B7-80EC-ABCDF187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B56B-9937-424B-AE60-452563EF74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5599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8961D21-40D9-463A-9AE4-0412E7814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5CF478D1-0702-4A54-8A68-A9C41A673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E8237D03-4A0D-4175-B7CB-DE1E66F7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921F-D73A-4AD9-8F10-B10C013E520C}" type="datetimeFigureOut">
              <a:rPr lang="cs-CZ" smtClean="0"/>
              <a:t>30.9.2019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69D24EDB-EBB1-4C90-B5A1-7F8B4323D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5535A3E1-8A10-41E3-BFB2-47789C93B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B56B-9937-424B-AE60-452563EF74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5806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3E25108-0A61-4C39-AD60-89B19723A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FBEEC096-98AB-4010-810D-A4259937BD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8ABCCAD0-FA8B-4C19-9A24-D9AAA1A158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B599AD78-1D30-4265-8C0E-43113BFE8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921F-D73A-4AD9-8F10-B10C013E520C}" type="datetimeFigureOut">
              <a:rPr lang="cs-CZ" smtClean="0"/>
              <a:t>30.9.2019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88B550B2-80A3-4E1B-BCF6-F21E77F83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8F4A8698-A921-4F91-BF5D-9732BE9BD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B56B-9937-424B-AE60-452563EF74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827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93A336C-8F44-4029-A13E-120F930F0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1B925E3C-BD32-4025-BDCD-3FA4609E7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22ADE40A-75D9-42E7-8753-A572C71A3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3180B02B-34C2-459A-BD5E-3041EF43B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4994F888-BF87-4E08-96B4-BA21053446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8CC6612B-3CC5-41FB-97F3-D4546930E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921F-D73A-4AD9-8F10-B10C013E520C}" type="datetimeFigureOut">
              <a:rPr lang="cs-CZ" smtClean="0"/>
              <a:t>30.9.2019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056142BF-CDBF-4A99-8516-4380C496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AD1486AB-DE29-430D-A49A-317557F9D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B56B-9937-424B-AE60-452563EF74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640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0923716-0D79-4DBA-96A9-7B88BDD58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730836D1-1553-4BBB-AA4A-FA4259BA8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921F-D73A-4AD9-8F10-B10C013E520C}" type="datetimeFigureOut">
              <a:rPr lang="cs-CZ" smtClean="0"/>
              <a:t>30.9.2019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D5F8A073-0009-47FE-89FC-54CE6217C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65E588FF-EEB6-4F7B-8596-53321AF76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B56B-9937-424B-AE60-452563EF74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6817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15EB17A9-A28E-456B-8E18-8067DBDAD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921F-D73A-4AD9-8F10-B10C013E520C}" type="datetimeFigureOut">
              <a:rPr lang="cs-CZ" smtClean="0"/>
              <a:t>30.9.2019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2B26838B-CEC2-4C03-B259-A143EDC59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EBD5A14B-968A-48D3-BD8F-8110C0E75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B56B-9937-424B-AE60-452563EF74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6244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71AD54F-7576-4741-BBC5-E60D5242B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CDFE1E7-1EAF-4AF4-84D5-D3C10A608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4090D7D3-190D-4048-BD9B-21767E1C4B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BDC2E2EB-268F-4BA9-8944-4E878F567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921F-D73A-4AD9-8F10-B10C013E520C}" type="datetimeFigureOut">
              <a:rPr lang="cs-CZ" smtClean="0"/>
              <a:t>30.9.2019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0D32DF24-ECFF-45A2-9807-6EEC90C76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B6CC8502-345E-425F-9FCC-9E9558858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B56B-9937-424B-AE60-452563EF74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047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8AA2834-623C-4CAB-B4F6-A7DD475BD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4E65D634-F8AB-4FCD-8840-30CC0838CA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01C51077-AAE0-430E-BFE5-5331B7BFC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7B1B90A8-995A-45E8-91BE-85B92612E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921F-D73A-4AD9-8F10-B10C013E520C}" type="datetimeFigureOut">
              <a:rPr lang="cs-CZ" smtClean="0"/>
              <a:t>30.9.2019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6B3DDCD6-EB72-42BA-9E1C-E2BFCF076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8C182C77-EF79-49BE-A8D6-13659279B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CB56B-9937-424B-AE60-452563EF74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2408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DC3617F6-1483-471E-B96B-0A346A6D7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2546C593-C2FB-48DC-AB14-A4095EB33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E85546DE-E2E7-4F25-85C6-1B91947CAD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9921F-D73A-4AD9-8F10-B10C013E520C}" type="datetimeFigureOut">
              <a:rPr lang="cs-CZ" smtClean="0"/>
              <a:t>30.9.2019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8F588877-83CA-4E6A-917C-54378EC201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4D998E58-2FD8-4B8D-9F7B-8468CC8A4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CB56B-9937-424B-AE60-452563EF74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315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orestbit.cz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jpeg"/><Relationship Id="rId21" Type="http://schemas.openxmlformats.org/officeDocument/2006/relationships/image" Target="../media/image26.png"/><Relationship Id="rId34" Type="http://schemas.openxmlformats.org/officeDocument/2006/relationships/image" Target="../media/image39.jp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gif"/><Relationship Id="rId25" Type="http://schemas.openxmlformats.org/officeDocument/2006/relationships/image" Target="../media/image30.png"/><Relationship Id="rId33" Type="http://schemas.openxmlformats.org/officeDocument/2006/relationships/image" Target="../media/image38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gif"/><Relationship Id="rId20" Type="http://schemas.openxmlformats.org/officeDocument/2006/relationships/image" Target="../media/image25.png"/><Relationship Id="rId29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5" Type="http://schemas.openxmlformats.org/officeDocument/2006/relationships/image" Target="../media/image10.jp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10" Type="http://schemas.openxmlformats.org/officeDocument/2006/relationships/image" Target="../media/image15.gif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jpg"/><Relationship Id="rId35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2D192E7-9895-48EE-A48A-4230F7DC8D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r>
              <a:rPr lang="cs-CZ" dirty="0">
                <a:latin typeface="Adobe Garamond Pro" panose="02020502060506020403" pitchFamily="18" charset="-18"/>
                <a:cs typeface="Adobe Naskh Medium" panose="01010101010101010101" pitchFamily="50" charset="-78"/>
              </a:rPr>
              <a:t>Přežije venkov 21. století?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77898006-54F6-4E77-9128-C30D708D68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cs-CZ" dirty="0">
                <a:latin typeface="Adobe Garamond Pro Bold" panose="02020702060506020403" pitchFamily="18" charset="-18"/>
              </a:rPr>
              <a:t>Michael Kalista, Jan Tesař, Adam Přibyl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xmlns="" id="{C6E8A5D2-7DDC-4577-8ABE-1F0CB18528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02" y="5298221"/>
            <a:ext cx="1046596" cy="11946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9B773EA2-8E43-4046-81C2-FE75A98496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093" y="5349875"/>
            <a:ext cx="3279005" cy="137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68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86E8D89-FBC0-4C91-A42D-A0EBF20B1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dobe Garamond Pro Bold" panose="02020702060506020403" pitchFamily="18" charset="-18"/>
              </a:rPr>
              <a:t>Naše obec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xmlns="" id="{73EDD752-2BBE-4EC1-B71D-9197B309E72F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  <a:p>
            <a:endParaRPr lang="cs-CZ" dirty="0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xmlns="" id="{4A386526-5475-4FB0-BACA-6898F18ADFFE}"/>
              </a:ext>
            </a:extLst>
          </p:cNvPr>
          <p:cNvSpPr txBox="1">
            <a:spLocks/>
          </p:cNvSpPr>
          <p:nvPr/>
        </p:nvSpPr>
        <p:spPr>
          <a:xfrm>
            <a:off x="990600" y="18430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Adobe Garamond Pro" panose="02020502060506020403" pitchFamily="18" charset="-18"/>
              </a:rPr>
              <a:t>Cca 75% starostů vede obce do 1000 obyvatel</a:t>
            </a:r>
          </a:p>
          <a:p>
            <a:r>
              <a:rPr lang="cs-CZ" dirty="0">
                <a:latin typeface="Adobe Garamond Pro" panose="02020502060506020403" pitchFamily="18" charset="-18"/>
              </a:rPr>
              <a:t>Chybí čas i peníze </a:t>
            </a:r>
          </a:p>
        </p:txBody>
      </p:sp>
      <p:pic>
        <p:nvPicPr>
          <p:cNvPr id="9" name="Zástupný obsah 8" descr="Obsah obrázku osoba, patro, interiér, muž&#10;&#10;Popis byl vytvořen automaticky">
            <a:extLst>
              <a:ext uri="{FF2B5EF4-FFF2-40B4-BE49-F238E27FC236}">
                <a16:creationId xmlns:a16="http://schemas.microsoft.com/office/drawing/2014/main" xmlns="" id="{83B36D3D-E82C-46AC-8FBF-614FB14306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356" y="561652"/>
            <a:ext cx="5734696" cy="5734696"/>
          </a:xfr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099E957D-C519-41DA-8B3A-585E4EDE25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02" y="5298221"/>
            <a:ext cx="1046596" cy="1194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510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xmlns="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xmlns="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5">
            <a:extLst>
              <a:ext uri="{FF2B5EF4-FFF2-40B4-BE49-F238E27FC236}">
                <a16:creationId xmlns:a16="http://schemas.microsoft.com/office/drawing/2014/main" xmlns="" id="{16DAEA90-2619-46B5-94B7-76CC754C7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943185"/>
            <a:ext cx="10905066" cy="297163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1E97F68A-F98B-4995-9AB4-2F32B92D32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5049050"/>
            <a:ext cx="1046596" cy="1194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7DDDE2E7-DEB4-4550-B871-6744E9720BD1}"/>
              </a:ext>
            </a:extLst>
          </p:cNvPr>
          <p:cNvSpPr txBox="1"/>
          <p:nvPr/>
        </p:nvSpPr>
        <p:spPr>
          <a:xfrm>
            <a:off x="3280610" y="5010154"/>
            <a:ext cx="5630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latin typeface="Adobe Garamond Pro Bold" panose="02020702060506020403" pitchFamily="18" charset="-18"/>
                <a:hlinkClick r:id="rId4"/>
              </a:rPr>
              <a:t>www.forestbit.cz</a:t>
            </a:r>
            <a:endParaRPr lang="cs-CZ" sz="4400" dirty="0">
              <a:latin typeface="Adobe Garamond Pro Bold" panose="02020702060506020403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27000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81F492D-5675-4DFF-B4D6-1A726D9FD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847" y="3217243"/>
            <a:ext cx="5064835" cy="250016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cs-CZ" sz="2800" dirty="0">
                <a:latin typeface="Adobe Garamond Pro" panose="02020502060506020403" pitchFamily="18" charset="-18"/>
              </a:rPr>
              <a:t>Účelem</a:t>
            </a:r>
            <a:r>
              <a:rPr lang="en-US" sz="2800" dirty="0">
                <a:latin typeface="Adobe Garamond Pro" panose="02020502060506020403" pitchFamily="18" charset="-18"/>
              </a:rPr>
              <a:t> </a:t>
            </a:r>
            <a:r>
              <a:rPr lang="en-US" sz="2800" dirty="0" err="1">
                <a:latin typeface="Adobe Garamond Pro" panose="02020502060506020403" pitchFamily="18" charset="-18"/>
              </a:rPr>
              <a:t>internetu</a:t>
            </a:r>
            <a:r>
              <a:rPr lang="en-US" sz="2800" dirty="0">
                <a:latin typeface="Adobe Garamond Pro" panose="02020502060506020403" pitchFamily="18" charset="-18"/>
              </a:rPr>
              <a:t> </a:t>
            </a:r>
            <a:r>
              <a:rPr lang="en-US" sz="2800" dirty="0" err="1">
                <a:latin typeface="Adobe Garamond Pro" panose="02020502060506020403" pitchFamily="18" charset="-18"/>
              </a:rPr>
              <a:t>věcí</a:t>
            </a:r>
            <a:r>
              <a:rPr lang="en-US" sz="2800" dirty="0">
                <a:latin typeface="Adobe Garamond Pro" panose="02020502060506020403" pitchFamily="18" charset="-18"/>
              </a:rPr>
              <a:t> </a:t>
            </a:r>
            <a:r>
              <a:rPr lang="en-US" sz="2800" dirty="0" err="1">
                <a:latin typeface="Adobe Garamond Pro" panose="02020502060506020403" pitchFamily="18" charset="-18"/>
              </a:rPr>
              <a:t>přeci</a:t>
            </a:r>
            <a:r>
              <a:rPr lang="en-US" sz="2800" dirty="0">
                <a:latin typeface="Adobe Garamond Pro" panose="02020502060506020403" pitchFamily="18" charset="-18"/>
              </a:rPr>
              <a:t> </a:t>
            </a:r>
            <a:r>
              <a:rPr lang="en-US" sz="2800" dirty="0" err="1">
                <a:latin typeface="Adobe Garamond Pro" panose="02020502060506020403" pitchFamily="18" charset="-18"/>
              </a:rPr>
              <a:t>není</a:t>
            </a:r>
            <a:r>
              <a:rPr lang="en-US" sz="2800" dirty="0">
                <a:latin typeface="Adobe Garamond Pro" panose="02020502060506020403" pitchFamily="18" charset="-18"/>
              </a:rPr>
              <a:t> </a:t>
            </a:r>
            <a:r>
              <a:rPr lang="en-US" sz="2800" dirty="0" err="1">
                <a:latin typeface="Adobe Garamond Pro" panose="02020502060506020403" pitchFamily="18" charset="-18"/>
              </a:rPr>
              <a:t>očipovat</a:t>
            </a:r>
            <a:r>
              <a:rPr lang="en-US" sz="2800" dirty="0">
                <a:latin typeface="Adobe Garamond Pro" panose="02020502060506020403" pitchFamily="18" charset="-18"/>
              </a:rPr>
              <a:t> </a:t>
            </a:r>
            <a:r>
              <a:rPr lang="en-US" sz="2800" dirty="0" err="1">
                <a:latin typeface="Adobe Garamond Pro" panose="02020502060506020403" pitchFamily="18" charset="-18"/>
              </a:rPr>
              <a:t>každou</a:t>
            </a:r>
            <a:r>
              <a:rPr lang="en-US" sz="2800" dirty="0">
                <a:latin typeface="Adobe Garamond Pro" panose="02020502060506020403" pitchFamily="18" charset="-18"/>
              </a:rPr>
              <a:t> </a:t>
            </a:r>
            <a:r>
              <a:rPr lang="en-US" sz="2800" dirty="0" err="1">
                <a:latin typeface="Adobe Garamond Pro" panose="02020502060506020403" pitchFamily="18" charset="-18"/>
              </a:rPr>
              <a:t>lampu</a:t>
            </a:r>
            <a:r>
              <a:rPr lang="en-US" sz="2800" dirty="0">
                <a:latin typeface="Adobe Garamond Pro" panose="02020502060506020403" pitchFamily="18" charset="-18"/>
              </a:rPr>
              <a:t>, </a:t>
            </a:r>
            <a:r>
              <a:rPr lang="en-US" sz="2800" dirty="0" err="1">
                <a:latin typeface="Adobe Garamond Pro" panose="02020502060506020403" pitchFamily="18" charset="-18"/>
              </a:rPr>
              <a:t>komín</a:t>
            </a:r>
            <a:r>
              <a:rPr lang="en-US" sz="2800" dirty="0">
                <a:latin typeface="Adobe Garamond Pro" panose="02020502060506020403" pitchFamily="18" charset="-18"/>
              </a:rPr>
              <a:t> </a:t>
            </a:r>
            <a:r>
              <a:rPr lang="en-US" sz="2800" dirty="0" err="1">
                <a:latin typeface="Adobe Garamond Pro" panose="02020502060506020403" pitchFamily="18" charset="-18"/>
              </a:rPr>
              <a:t>nebo</a:t>
            </a:r>
            <a:r>
              <a:rPr lang="cs-CZ" sz="2800" dirty="0">
                <a:latin typeface="Adobe Garamond Pro" panose="02020502060506020403" pitchFamily="18" charset="-18"/>
              </a:rPr>
              <a:t> člověka</a:t>
            </a:r>
            <a:r>
              <a:rPr lang="en-US" sz="2800" dirty="0">
                <a:latin typeface="Adobe Garamond Pro" panose="02020502060506020403" pitchFamily="18" charset="-18"/>
              </a:rPr>
              <a:t>. </a:t>
            </a:r>
            <a:r>
              <a:rPr lang="en-US" sz="2800" dirty="0" err="1">
                <a:latin typeface="Adobe Garamond Pro" panose="02020502060506020403" pitchFamily="18" charset="-18"/>
              </a:rPr>
              <a:t>Základem</a:t>
            </a:r>
            <a:r>
              <a:rPr lang="en-US" sz="2800" dirty="0">
                <a:latin typeface="Adobe Garamond Pro" panose="02020502060506020403" pitchFamily="18" charset="-18"/>
              </a:rPr>
              <a:t> </a:t>
            </a:r>
            <a:r>
              <a:rPr lang="en-US" sz="2800" dirty="0" err="1">
                <a:latin typeface="Adobe Garamond Pro" panose="02020502060506020403" pitchFamily="18" charset="-18"/>
              </a:rPr>
              <a:t>chytrého</a:t>
            </a:r>
            <a:r>
              <a:rPr lang="en-US" sz="2800" dirty="0">
                <a:latin typeface="Adobe Garamond Pro" panose="02020502060506020403" pitchFamily="18" charset="-18"/>
              </a:rPr>
              <a:t> </a:t>
            </a:r>
            <a:r>
              <a:rPr lang="en-US" sz="2800" dirty="0" err="1">
                <a:latin typeface="Adobe Garamond Pro" panose="02020502060506020403" pitchFamily="18" charset="-18"/>
              </a:rPr>
              <a:t>čehokoliv</a:t>
            </a:r>
            <a:r>
              <a:rPr lang="en-US" sz="2800" dirty="0">
                <a:latin typeface="Adobe Garamond Pro" panose="02020502060506020403" pitchFamily="18" charset="-18"/>
              </a:rPr>
              <a:t> je </a:t>
            </a:r>
            <a:r>
              <a:rPr lang="en-US" sz="2800" dirty="0" err="1">
                <a:latin typeface="Adobe Garamond Pro" panose="02020502060506020403" pitchFamily="18" charset="-18"/>
              </a:rPr>
              <a:t>chytrý</a:t>
            </a:r>
            <a:r>
              <a:rPr lang="en-US" sz="2800" dirty="0">
                <a:latin typeface="Adobe Garamond Pro" panose="02020502060506020403" pitchFamily="18" charset="-18"/>
              </a:rPr>
              <a:t> a </a:t>
            </a:r>
            <a:r>
              <a:rPr lang="en-US" sz="2800" dirty="0" err="1">
                <a:latin typeface="Adobe Garamond Pro" panose="02020502060506020403" pitchFamily="18" charset="-18"/>
              </a:rPr>
              <a:t>dobře</a:t>
            </a:r>
            <a:r>
              <a:rPr lang="en-US" sz="2800" dirty="0">
                <a:latin typeface="Adobe Garamond Pro" panose="02020502060506020403" pitchFamily="18" charset="-18"/>
              </a:rPr>
              <a:t> </a:t>
            </a:r>
            <a:r>
              <a:rPr lang="en-US" sz="2800" dirty="0" err="1">
                <a:latin typeface="Adobe Garamond Pro" panose="02020502060506020403" pitchFamily="18" charset="-18"/>
              </a:rPr>
              <a:t>informovaný</a:t>
            </a:r>
            <a:r>
              <a:rPr lang="en-US" sz="2800" dirty="0">
                <a:latin typeface="Adobe Garamond Pro" panose="02020502060506020403" pitchFamily="18" charset="-18"/>
              </a:rPr>
              <a:t> </a:t>
            </a:r>
            <a:r>
              <a:rPr lang="en-US" sz="2800" dirty="0" err="1">
                <a:latin typeface="Adobe Garamond Pro" panose="02020502060506020403" pitchFamily="18" charset="-18"/>
              </a:rPr>
              <a:t>člověk</a:t>
            </a:r>
            <a:r>
              <a:rPr lang="en-US" sz="2800" dirty="0">
                <a:latin typeface="Adobe Garamond Pro" panose="02020502060506020403" pitchFamily="18" charset="-18"/>
              </a:rPr>
              <a:t>. </a:t>
            </a:r>
            <a:r>
              <a:rPr lang="en-US" sz="2800" dirty="0" err="1">
                <a:latin typeface="Adobe Garamond Pro" panose="02020502060506020403" pitchFamily="18" charset="-18"/>
              </a:rPr>
              <a:t>Tyto</a:t>
            </a:r>
            <a:r>
              <a:rPr lang="en-US" sz="2800" dirty="0">
                <a:latin typeface="Adobe Garamond Pro" panose="02020502060506020403" pitchFamily="18" charset="-18"/>
              </a:rPr>
              <a:t> </a:t>
            </a:r>
            <a:r>
              <a:rPr lang="en-US" sz="2800" dirty="0" err="1">
                <a:latin typeface="Adobe Garamond Pro" panose="02020502060506020403" pitchFamily="18" charset="-18"/>
              </a:rPr>
              <a:t>technologie</a:t>
            </a:r>
            <a:r>
              <a:rPr lang="en-US" sz="2800" dirty="0">
                <a:latin typeface="Adobe Garamond Pro" panose="02020502060506020403" pitchFamily="18" charset="-18"/>
              </a:rPr>
              <a:t> </a:t>
            </a:r>
            <a:r>
              <a:rPr lang="en-US" sz="2800" dirty="0" err="1">
                <a:latin typeface="Adobe Garamond Pro" panose="02020502060506020403" pitchFamily="18" charset="-18"/>
              </a:rPr>
              <a:t>nám</a:t>
            </a:r>
            <a:r>
              <a:rPr lang="en-US" sz="2800" dirty="0">
                <a:latin typeface="Adobe Garamond Pro" panose="02020502060506020403" pitchFamily="18" charset="-18"/>
              </a:rPr>
              <a:t> </a:t>
            </a:r>
            <a:r>
              <a:rPr lang="cs-CZ" sz="2800" dirty="0">
                <a:latin typeface="Adobe Garamond Pro" panose="02020502060506020403" pitchFamily="18" charset="-18"/>
              </a:rPr>
              <a:t>pak </a:t>
            </a:r>
            <a:r>
              <a:rPr lang="en-US" sz="2800" dirty="0" err="1">
                <a:latin typeface="Adobe Garamond Pro" panose="02020502060506020403" pitchFamily="18" charset="-18"/>
              </a:rPr>
              <a:t>mají</a:t>
            </a:r>
            <a:r>
              <a:rPr lang="en-US" sz="2800" dirty="0">
                <a:latin typeface="Adobe Garamond Pro" panose="02020502060506020403" pitchFamily="18" charset="-18"/>
              </a:rPr>
              <a:t> </a:t>
            </a:r>
            <a:r>
              <a:rPr lang="en-US" sz="2800" dirty="0" err="1">
                <a:latin typeface="Adobe Garamond Pro" panose="02020502060506020403" pitchFamily="18" charset="-18"/>
              </a:rPr>
              <a:t>sloužit</a:t>
            </a:r>
            <a:r>
              <a:rPr lang="en-US" sz="2800" dirty="0">
                <a:latin typeface="Adobe Garamond Pro" panose="02020502060506020403" pitchFamily="18" charset="-18"/>
              </a:rPr>
              <a:t> </a:t>
            </a:r>
            <a:r>
              <a:rPr lang="en-US" sz="2800" dirty="0" err="1">
                <a:latin typeface="Adobe Garamond Pro" panose="02020502060506020403" pitchFamily="18" charset="-18"/>
              </a:rPr>
              <a:t>především</a:t>
            </a:r>
            <a:r>
              <a:rPr lang="en-US" sz="2800" dirty="0">
                <a:latin typeface="Adobe Garamond Pro" panose="02020502060506020403" pitchFamily="18" charset="-18"/>
              </a:rPr>
              <a:t> </a:t>
            </a:r>
            <a:r>
              <a:rPr lang="en-US" sz="2800" dirty="0" err="1">
                <a:latin typeface="Adobe Garamond Pro" panose="02020502060506020403" pitchFamily="18" charset="-18"/>
              </a:rPr>
              <a:t>jako</a:t>
            </a:r>
            <a:r>
              <a:rPr lang="en-US" sz="2800" dirty="0">
                <a:latin typeface="Adobe Garamond Pro" panose="02020502060506020403" pitchFamily="18" charset="-18"/>
              </a:rPr>
              <a:t> </a:t>
            </a:r>
            <a:r>
              <a:rPr lang="en-US" sz="2800" dirty="0" err="1">
                <a:latin typeface="Adobe Garamond Pro" panose="02020502060506020403" pitchFamily="18" charset="-18"/>
              </a:rPr>
              <a:t>nástroj</a:t>
            </a:r>
            <a:r>
              <a:rPr lang="en-US" sz="2800" dirty="0">
                <a:latin typeface="Adobe Garamond Pro" panose="02020502060506020403" pitchFamily="18" charset="-18"/>
              </a:rPr>
              <a:t> k </a:t>
            </a:r>
            <a:r>
              <a:rPr lang="en-US" sz="2800" dirty="0" err="1">
                <a:latin typeface="Adobe Garamond Pro" panose="02020502060506020403" pitchFamily="18" charset="-18"/>
              </a:rPr>
              <a:t>všeobecně</a:t>
            </a:r>
            <a:r>
              <a:rPr lang="en-US" sz="2800" dirty="0">
                <a:latin typeface="Adobe Garamond Pro" panose="02020502060506020403" pitchFamily="18" charset="-18"/>
              </a:rPr>
              <a:t> </a:t>
            </a:r>
            <a:r>
              <a:rPr lang="en-US" sz="2800" dirty="0" err="1">
                <a:latin typeface="Adobe Garamond Pro" panose="02020502060506020403" pitchFamily="18" charset="-18"/>
              </a:rPr>
              <a:t>lepšímu</a:t>
            </a:r>
            <a:r>
              <a:rPr lang="en-US" sz="2800" dirty="0">
                <a:latin typeface="Adobe Garamond Pro" panose="02020502060506020403" pitchFamily="18" charset="-18"/>
              </a:rPr>
              <a:t> </a:t>
            </a:r>
            <a:r>
              <a:rPr lang="en-US" sz="2800" dirty="0" err="1">
                <a:latin typeface="Adobe Garamond Pro" panose="02020502060506020403" pitchFamily="18" charset="-18"/>
              </a:rPr>
              <a:t>porozumění</a:t>
            </a:r>
            <a:r>
              <a:rPr lang="en-US" sz="2800" dirty="0">
                <a:latin typeface="Adobe Garamond Pro" panose="02020502060506020403" pitchFamily="18" charset="-18"/>
              </a:rPr>
              <a:t>.</a:t>
            </a:r>
            <a:r>
              <a:rPr lang="cs-CZ" sz="2800" dirty="0">
                <a:latin typeface="Adobe Garamond Pro" panose="02020502060506020403" pitchFamily="18" charset="-18"/>
              </a:rPr>
              <a:t> </a:t>
            </a:r>
            <a:r>
              <a:rPr lang="en-US" sz="2800" dirty="0" err="1">
                <a:latin typeface="Adobe Garamond Pro" panose="02020502060506020403" pitchFamily="18" charset="-18"/>
              </a:rPr>
              <a:t>Nejsou</a:t>
            </a:r>
            <a:r>
              <a:rPr lang="cs-CZ" sz="2800" dirty="0">
                <a:latin typeface="Adobe Garamond Pro" panose="02020502060506020403" pitchFamily="18" charset="-18"/>
              </a:rPr>
              <a:t> totiž</a:t>
            </a:r>
            <a:r>
              <a:rPr lang="en-US" sz="2800" dirty="0">
                <a:latin typeface="Adobe Garamond Pro" panose="02020502060506020403" pitchFamily="18" charset="-18"/>
              </a:rPr>
              <a:t> </a:t>
            </a:r>
            <a:r>
              <a:rPr lang="en-US" sz="2800" dirty="0" err="1">
                <a:latin typeface="Adobe Garamond Pro" panose="02020502060506020403" pitchFamily="18" charset="-18"/>
              </a:rPr>
              <a:t>samospasné</a:t>
            </a:r>
            <a:r>
              <a:rPr lang="cs-CZ" sz="2800" dirty="0">
                <a:latin typeface="Adobe Garamond Pro" panose="02020502060506020403" pitchFamily="18" charset="-18"/>
              </a:rPr>
              <a:t>, změna je stále na nás.</a:t>
            </a:r>
            <a:endParaRPr lang="en-US" sz="2800" dirty="0">
              <a:latin typeface="Adobe Garamond Pro" panose="02020502060506020403" pitchFamily="18" charset="-18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BE6F81AD-5A0D-4E3D-95E4-75A6EF9E11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" r="1" b="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59881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EED101AF-6304-4D3D-9182-6E372D6AA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37484"/>
            <a:ext cx="10515600" cy="74662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cs-CZ" sz="5400" b="1" dirty="0">
                <a:latin typeface="Adobe Garamond Pro Bold" panose="02020702060506020403" pitchFamily="18" charset="-18"/>
              </a:rPr>
              <a:t>ANO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2246045B-3A04-4EDC-90B0-207995DB1D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093" y="5349875"/>
            <a:ext cx="3279005" cy="137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21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6E90665-7905-4D8C-8DC6-E0AF80E89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dobe Garamond Pro Bold" panose="02020702060506020403" pitchFamily="18" charset="-18"/>
              </a:rPr>
              <a:t>Smíchovská střední průmyslová škola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47FED9DD-9ED5-4EB2-B7FF-738022B8A1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093" y="5349875"/>
            <a:ext cx="3279005" cy="1377960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CB0F9FFD-F132-42F1-BF0F-0FD2D70FCAB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cs-CZ" altLang="x-none" dirty="0">
                <a:latin typeface="Adobe Garamond Pro" panose="02020502060506020403" pitchFamily="18" charset="-18"/>
              </a:rPr>
              <a:t>Spolupracuje kolem 40 absolventů školy </a:t>
            </a:r>
          </a:p>
          <a:p>
            <a:r>
              <a:rPr lang="cs-CZ" altLang="x-none" dirty="0">
                <a:latin typeface="Adobe Garamond Pro" panose="02020502060506020403" pitchFamily="18" charset="-18"/>
              </a:rPr>
              <a:t>IT oddělení, PR oddělení, HR oddělení, Projektové oddělení</a:t>
            </a:r>
          </a:p>
          <a:p>
            <a:r>
              <a:rPr lang="cs-CZ" altLang="x-none" dirty="0">
                <a:latin typeface="Adobe Garamond Pro" panose="02020502060506020403" pitchFamily="18" charset="-18"/>
              </a:rPr>
              <a:t>Konzultanti studentských a maturitních projektů</a:t>
            </a:r>
          </a:p>
          <a:p>
            <a:r>
              <a:rPr lang="cs-CZ" altLang="x-none" dirty="0">
                <a:latin typeface="Adobe Garamond Pro" panose="02020502060506020403" pitchFamily="18" charset="-18"/>
              </a:rPr>
              <a:t>Vyučující odborných předmětů</a:t>
            </a:r>
          </a:p>
          <a:p>
            <a:r>
              <a:rPr lang="cs-CZ" altLang="x-none" dirty="0">
                <a:latin typeface="Adobe Garamond Pro" panose="02020502060506020403" pitchFamily="18" charset="-18"/>
              </a:rPr>
              <a:t>Vytváření studentských projektových týmů </a:t>
            </a:r>
          </a:p>
        </p:txBody>
      </p:sp>
    </p:spTree>
    <p:extLst>
      <p:ext uri="{BB962C8B-B14F-4D97-AF65-F5344CB8AC3E}">
        <p14:creationId xmlns:p14="http://schemas.microsoft.com/office/powerpoint/2010/main" val="118771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osoba, baseballový míček, muž, držení&#10;&#10;Popis byl vytvořen automaticky">
            <a:extLst>
              <a:ext uri="{FF2B5EF4-FFF2-40B4-BE49-F238E27FC236}">
                <a16:creationId xmlns:a16="http://schemas.microsoft.com/office/drawing/2014/main" xmlns="" id="{FD2434C3-5B21-4E67-8E85-C7D67780B5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" r="1" b="439"/>
          <a:stretch/>
        </p:blipFill>
        <p:spPr>
          <a:xfrm>
            <a:off x="6176433" y="10"/>
            <a:ext cx="6015567" cy="3920034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920044 h 3920044"/>
              <a:gd name="connsiteX3" fmla="*/ 2469659 w 6015567"/>
              <a:gd name="connsiteY3" fmla="*/ 3920044 h 3920044"/>
              <a:gd name="connsiteX4" fmla="*/ 2469659 w 6015567"/>
              <a:gd name="connsiteY4" fmla="*/ 3103224 h 3920044"/>
              <a:gd name="connsiteX5" fmla="*/ 0 w 6015567"/>
              <a:gd name="connsiteY5" fmla="*/ 310322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5" name="Obrázek 14" descr="Obsah obrázku patro, osoba, lidé, interiér&#10;&#10;Popis byl vytvořen automaticky">
            <a:extLst>
              <a:ext uri="{FF2B5EF4-FFF2-40B4-BE49-F238E27FC236}">
                <a16:creationId xmlns:a16="http://schemas.microsoft.com/office/drawing/2014/main" xmlns="" id="{C448FAAA-80F3-4E89-8A1F-ACF8DAAE56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" r="-3" b="18810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11" name="Obrázek 10" descr="Obsah obrázku interiér, zeď, patro, strop&#10;&#10;Popis byl vytvořen automaticky">
            <a:extLst>
              <a:ext uri="{FF2B5EF4-FFF2-40B4-BE49-F238E27FC236}">
                <a16:creationId xmlns:a16="http://schemas.microsoft.com/office/drawing/2014/main" xmlns="" id="{20120869-C638-484F-917A-0953964327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r="6891" b="-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9" name="Obrázek 8" descr="Obsah obrázku osoba, interiér, počítač, muž&#10;&#10;Popis byl vytvořen automaticky">
            <a:extLst>
              <a:ext uri="{FF2B5EF4-FFF2-40B4-BE49-F238E27FC236}">
                <a16:creationId xmlns:a16="http://schemas.microsoft.com/office/drawing/2014/main" xmlns="" id="{04045BF9-2279-422C-9D84-43E5383D33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375"/>
          <a:stretch/>
        </p:blipFill>
        <p:spPr>
          <a:xfrm>
            <a:off x="1" y="10"/>
            <a:ext cx="6015567" cy="3920034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103224 h 3920044"/>
              <a:gd name="connsiteX3" fmla="*/ 3545908 w 6015567"/>
              <a:gd name="connsiteY3" fmla="*/ 3103224 h 3920044"/>
              <a:gd name="connsiteX4" fmla="*/ 3545908 w 6015567"/>
              <a:gd name="connsiteY4" fmla="*/ 3920044 h 3920044"/>
              <a:gd name="connsiteX5" fmla="*/ 0 w 6015567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3" name="Obrázek 12" descr="Obsah obrázku zeď, interiér, televizor&#10;&#10;Popis byl vytvořen automaticky">
            <a:extLst>
              <a:ext uri="{FF2B5EF4-FFF2-40B4-BE49-F238E27FC236}">
                <a16:creationId xmlns:a16="http://schemas.microsoft.com/office/drawing/2014/main" xmlns="" id="{8CA20C20-76E8-47D2-A1BE-20F01CEA5C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r="10257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4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ek 26">
            <a:extLst>
              <a:ext uri="{FF2B5EF4-FFF2-40B4-BE49-F238E27FC236}">
                <a16:creationId xmlns:a16="http://schemas.microsoft.com/office/drawing/2014/main" xmlns="" id="{11B32C59-A4EE-4819-9BC6-50787282E1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112" y="2986622"/>
            <a:ext cx="1913089" cy="1167916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xmlns="" id="{130E3357-E3FB-4F6E-855A-3019F39289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70" y="5921234"/>
            <a:ext cx="1408588" cy="74655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2" y="593627"/>
            <a:ext cx="1637806" cy="109018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819" y="1818069"/>
            <a:ext cx="1041992" cy="65124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478" y="1831003"/>
            <a:ext cx="2309690" cy="122413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228B1E3C-99B4-422E-A0AB-1F6ABFBC10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2359" y="1053941"/>
            <a:ext cx="1736636" cy="40637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2" y="1810087"/>
            <a:ext cx="2846327" cy="71181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176" y="2764864"/>
            <a:ext cx="996635" cy="99663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876" y="4108399"/>
            <a:ext cx="1742569" cy="80321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15" y="3146365"/>
            <a:ext cx="2988047" cy="59527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0" y="2874851"/>
            <a:ext cx="1609197" cy="689943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691" y="503923"/>
            <a:ext cx="1694056" cy="1100036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135" y="5154656"/>
            <a:ext cx="2350676" cy="940271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23" b="32983"/>
          <a:stretch/>
        </p:blipFill>
        <p:spPr>
          <a:xfrm>
            <a:off x="1887615" y="4134324"/>
            <a:ext cx="2593935" cy="1020332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930" y="1714257"/>
            <a:ext cx="2148815" cy="397531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521" y="832319"/>
            <a:ext cx="4803438" cy="71363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xmlns="" id="{337552D1-085F-40EC-B47D-65FAE2AEE58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70258" y="593627"/>
            <a:ext cx="853065" cy="101104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xmlns="" id="{CFDAEF10-1CF2-4BBB-94B0-CFEDDA00C28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597444" y="1756136"/>
            <a:ext cx="1042894" cy="1042894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xmlns="" id="{7BB5AF44-972F-465F-BD48-72A22BA7966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33239" y="2143692"/>
            <a:ext cx="1624003" cy="852601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xmlns="" id="{3B7F692D-867E-4DD4-90C5-B8591D9679F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98" y="5326705"/>
            <a:ext cx="4429125" cy="607219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xmlns="" id="{743AA8CE-4C7F-4696-BE68-D04DEB1441E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51" y="4050364"/>
            <a:ext cx="1767907" cy="861223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xmlns="" id="{67BE178F-D7AA-4D44-BC40-50AD45B9205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371" y="3460874"/>
            <a:ext cx="1901580" cy="58949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21" y="3912231"/>
            <a:ext cx="3154182" cy="210278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364" y="4861217"/>
            <a:ext cx="886529" cy="354612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7" t="16510" r="517" b="22952"/>
          <a:stretch/>
        </p:blipFill>
        <p:spPr>
          <a:xfrm>
            <a:off x="5050616" y="5352904"/>
            <a:ext cx="3491513" cy="577956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xmlns="" id="{07AC1C75-3B26-46B9-B4DB-11586C1B5D0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808760" y="5973325"/>
            <a:ext cx="3656013" cy="462531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xmlns="" id="{FB89019D-9E30-4458-B499-265088B3D6A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253670" y="4135833"/>
            <a:ext cx="2099232" cy="394331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xmlns="" id="{6F70BF36-F918-49BD-A67C-AFB60EFCF9F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765011" y="436125"/>
            <a:ext cx="1585616" cy="519874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xmlns="" id="{C7D49CF0-22E0-4686-9B76-D6F1FEE63FB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487089" y="5258294"/>
            <a:ext cx="1821573" cy="1821573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xmlns="" id="{D13C811F-EC0A-4002-86B6-57689F10037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850813" y="5696742"/>
            <a:ext cx="999628" cy="796370"/>
          </a:xfrm>
          <a:prstGeom prst="rect">
            <a:avLst/>
          </a:prstGeom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xmlns="" id="{38AA5449-9350-4FB3-808D-C85C5EBF5624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25136" y="6015019"/>
            <a:ext cx="1272466" cy="668045"/>
          </a:xfrm>
          <a:prstGeom prst="rect">
            <a:avLst/>
          </a:prstGeom>
        </p:spPr>
      </p:pic>
      <p:pic>
        <p:nvPicPr>
          <p:cNvPr id="38" name="Obrázek 37" descr="Obsah obrázku klipart&#10;&#10;Popis se vygeneroval automaticky.">
            <a:extLst>
              <a:ext uri="{FF2B5EF4-FFF2-40B4-BE49-F238E27FC236}">
                <a16:creationId xmlns:a16="http://schemas.microsoft.com/office/drawing/2014/main" xmlns="" id="{D4BC847C-9E14-4084-A5B5-0DA5535EBA77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049015" y="2518783"/>
            <a:ext cx="1554895" cy="1554895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xmlns="" id="{2BCA3FF0-8D22-4AA0-809D-A2D834688B39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613362" y="3657273"/>
            <a:ext cx="3491514" cy="1288312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xmlns="" id="{C86AF7F7-2E48-461E-9316-780FB2C4468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066" y="247005"/>
            <a:ext cx="2038595" cy="509649"/>
          </a:xfrm>
          <a:prstGeom prst="rect">
            <a:avLst/>
          </a:prstGeom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xmlns="" id="{AFEDABA3-6686-4E1C-82E9-1FF63C589C94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64" y="154314"/>
            <a:ext cx="1669757" cy="75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1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2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75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25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45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75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05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35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65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15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55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95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945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995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45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C604F16D-6ADD-4826-9AE4-999157F5ED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80" y="1041916"/>
            <a:ext cx="9138118" cy="5143500"/>
          </a:xfr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xmlns="" id="{4F158255-9DB6-4225-9809-A4163BE9A840}"/>
              </a:ext>
            </a:extLst>
          </p:cNvPr>
          <p:cNvSpPr/>
          <p:nvPr/>
        </p:nvSpPr>
        <p:spPr>
          <a:xfrm>
            <a:off x="1452880" y="303252"/>
            <a:ext cx="24549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latin typeface="Adobe Garamond Pro Bold" panose="02020702060506020403" pitchFamily="18" charset="-18"/>
              </a:rPr>
              <a:t>Měření CO</a:t>
            </a:r>
            <a:r>
              <a:rPr lang="cs-CZ" sz="1400" dirty="0">
                <a:latin typeface="Adobe Garamond Pro Bold" panose="02020702060506020403" pitchFamily="18" charset="-18"/>
              </a:rPr>
              <a:t>2</a:t>
            </a:r>
            <a:endParaRPr lang="cs-CZ" sz="3200" dirty="0">
              <a:latin typeface="Adobe Garamond Pro Bold" panose="02020702060506020403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80890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5FEE595D-34A4-454A-802D-3F24583768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093" y="5349875"/>
            <a:ext cx="3279005" cy="137796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xmlns="" id="{49FE566D-48CB-4623-B622-60299B39104C}"/>
              </a:ext>
            </a:extLst>
          </p:cNvPr>
          <p:cNvSpPr txBox="1">
            <a:spLocks/>
          </p:cNvSpPr>
          <p:nvPr/>
        </p:nvSpPr>
        <p:spPr>
          <a:xfrm>
            <a:off x="838200" y="3749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latin typeface="Adobe Garamond Pro Bold" panose="02020702060506020403" pitchFamily="18" charset="-18"/>
              </a:rPr>
              <a:t>Laboratoř </a:t>
            </a:r>
            <a:r>
              <a:rPr lang="cs-CZ" dirty="0" err="1">
                <a:latin typeface="Adobe Garamond Pro Bold" panose="02020702060506020403" pitchFamily="18" charset="-18"/>
              </a:rPr>
              <a:t>IoT</a:t>
            </a:r>
            <a:endParaRPr lang="cs-CZ" dirty="0">
              <a:latin typeface="Adobe Garamond Pro Bold" panose="02020702060506020403" pitchFamily="18" charset="-18"/>
            </a:endParaRPr>
          </a:p>
        </p:txBody>
      </p:sp>
      <p:pic>
        <p:nvPicPr>
          <p:cNvPr id="8" name="Zástupný symbol pro obsah 5" descr="Obsah obrázku patro, interiér, zeď, stůl&#10;&#10;Popis vygenerován s velmi vysokou mírou spolehlivosti">
            <a:extLst>
              <a:ext uri="{FF2B5EF4-FFF2-40B4-BE49-F238E27FC236}">
                <a16:creationId xmlns:a16="http://schemas.microsoft.com/office/drawing/2014/main" xmlns="" id="{66DCCD05-C64D-495B-B371-A3DA31FE9A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344360"/>
            <a:ext cx="7843787" cy="4902367"/>
          </a:xfr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xmlns="" id="{D9BACB5C-02B9-4BBC-B724-6C903339EB68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87727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212" y="-32008"/>
            <a:ext cx="3278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70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dobe Garamond Pro Bold" panose="02020702060506020403" pitchFamily="18" charset="-18"/>
              </a:rPr>
              <a:t>AR správa města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294" y="1988841"/>
            <a:ext cx="7308304" cy="432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6457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1922</TotalTime>
  <Words>153</Words>
  <Application>Microsoft Office PowerPoint</Application>
  <PresentationFormat>Vlastní</PresentationFormat>
  <Paragraphs>21</Paragraphs>
  <Slides>12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3" baseType="lpstr">
      <vt:lpstr>Motiv Office</vt:lpstr>
      <vt:lpstr>Přežije venkov 21. století?</vt:lpstr>
      <vt:lpstr>Prezentace aplikace PowerPoint</vt:lpstr>
      <vt:lpstr>Smíchovská střední průmyslová škola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AR správa města</vt:lpstr>
      <vt:lpstr>Naše obec</vt:lpstr>
      <vt:lpstr>Prezentace aplikace PowerPoint</vt:lpstr>
      <vt:lpstr>Účelem internetu věcí přeci není očipovat každou lampu, komín nebo člověka. Základem chytrého čehokoliv je chytrý a dobře informovaný člověk. Tyto technologie nám pak mají sloužit především jako nástroj k všeobecně lepšímu porozumění. Nejsou totiž samospasné, změna je stále na nás.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Přežije venkov 21. století?</dc:title>
  <dc:creator>Michael Kalista</dc:creator>
  <cp:lastModifiedBy>Administrator</cp:lastModifiedBy>
  <cp:revision>8</cp:revision>
  <dcterms:created xsi:type="dcterms:W3CDTF">2019-08-22T19:13:37Z</dcterms:created>
  <dcterms:modified xsi:type="dcterms:W3CDTF">2019-09-30T06:45:48Z</dcterms:modified>
</cp:coreProperties>
</file>