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5" r:id="rId5"/>
    <p:sldId id="268" r:id="rId6"/>
    <p:sldId id="266" r:id="rId7"/>
    <p:sldId id="269" r:id="rId8"/>
    <p:sldId id="270" r:id="rId9"/>
    <p:sldId id="271" r:id="rId10"/>
    <p:sldId id="272" r:id="rId11"/>
    <p:sldId id="264" r:id="rId12"/>
    <p:sldId id="273" r:id="rId13"/>
    <p:sldId id="26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49A0-332F-4044-B54A-EE7D4FC36394}" type="doc">
      <dgm:prSet loTypeId="urn:microsoft.com/office/officeart/2005/8/layout/cycle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A24686A-EC00-8C47-B817-1247E81CB637}">
      <dgm:prSet phldrT="[Text]"/>
      <dgm:spPr>
        <a:solidFill>
          <a:schemeClr val="accent2"/>
        </a:solidFill>
      </dgm:spPr>
      <dgm:t>
        <a:bodyPr/>
        <a:lstStyle/>
        <a:p>
          <a:r>
            <a:rPr lang="cs-CZ" b="1" dirty="0" smtClean="0"/>
            <a:t>nový přístup</a:t>
          </a:r>
          <a:endParaRPr lang="cs-CZ" b="1" dirty="0"/>
        </a:p>
      </dgm:t>
    </dgm:pt>
    <dgm:pt modelId="{B56CD2CC-C3FE-224D-AA78-F2DA0781DA9D}" type="parTrans" cxnId="{863A74A3-BF6A-4E4A-B08E-1E524653B0FB}">
      <dgm:prSet/>
      <dgm:spPr/>
      <dgm:t>
        <a:bodyPr/>
        <a:lstStyle/>
        <a:p>
          <a:endParaRPr lang="cs-CZ"/>
        </a:p>
      </dgm:t>
    </dgm:pt>
    <dgm:pt modelId="{D632C9E2-A954-F541-9517-CFC68F0A531B}" type="sibTrans" cxnId="{863A74A3-BF6A-4E4A-B08E-1E524653B0FB}">
      <dgm:prSet/>
      <dgm:spPr/>
      <dgm:t>
        <a:bodyPr/>
        <a:lstStyle/>
        <a:p>
          <a:endParaRPr lang="cs-CZ"/>
        </a:p>
      </dgm:t>
    </dgm:pt>
    <dgm:pt modelId="{6C73E68D-FB9E-4E42-AC4A-DEDD2F4BB5EF}">
      <dgm:prSet phldrT="[Text]"/>
      <dgm:spPr>
        <a:solidFill>
          <a:schemeClr val="accent3"/>
        </a:solidFill>
      </dgm:spPr>
      <dgm:t>
        <a:bodyPr/>
        <a:lstStyle/>
        <a:p>
          <a:r>
            <a:rPr lang="cs-CZ" b="1" dirty="0" smtClean="0"/>
            <a:t>nové služby</a:t>
          </a:r>
          <a:endParaRPr lang="cs-CZ" b="1" dirty="0"/>
        </a:p>
      </dgm:t>
    </dgm:pt>
    <dgm:pt modelId="{51A34BFD-D291-E74C-A78A-0D5C3C0C03D8}" type="parTrans" cxnId="{07D06DEA-B898-0E4A-B07F-785E98430D08}">
      <dgm:prSet/>
      <dgm:spPr/>
      <dgm:t>
        <a:bodyPr/>
        <a:lstStyle/>
        <a:p>
          <a:endParaRPr lang="cs-CZ"/>
        </a:p>
      </dgm:t>
    </dgm:pt>
    <dgm:pt modelId="{0F4A581A-0A7A-FF4C-97EB-5DE2DC1C953A}" type="sibTrans" cxnId="{07D06DEA-B898-0E4A-B07F-785E98430D08}">
      <dgm:prSet/>
      <dgm:spPr/>
      <dgm:t>
        <a:bodyPr/>
        <a:lstStyle/>
        <a:p>
          <a:endParaRPr lang="cs-CZ"/>
        </a:p>
      </dgm:t>
    </dgm:pt>
    <dgm:pt modelId="{FFE9207D-92E8-8649-BF64-072A8FAF8963}">
      <dgm:prSet phldrT="[Text]"/>
      <dgm:spPr>
        <a:solidFill>
          <a:schemeClr val="accent5"/>
        </a:solidFill>
      </dgm:spPr>
      <dgm:t>
        <a:bodyPr/>
        <a:lstStyle/>
        <a:p>
          <a:r>
            <a:rPr lang="cs-CZ" b="1" dirty="0" smtClean="0"/>
            <a:t>jiná kvalita péče</a:t>
          </a:r>
          <a:endParaRPr lang="cs-CZ" b="1" dirty="0"/>
        </a:p>
      </dgm:t>
    </dgm:pt>
    <dgm:pt modelId="{0C5FF74B-06F7-A545-888E-D92D2E167AEF}" type="parTrans" cxnId="{0296382C-981C-3F4B-A50F-2871E37AE859}">
      <dgm:prSet/>
      <dgm:spPr/>
      <dgm:t>
        <a:bodyPr/>
        <a:lstStyle/>
        <a:p>
          <a:endParaRPr lang="cs-CZ"/>
        </a:p>
      </dgm:t>
    </dgm:pt>
    <dgm:pt modelId="{A2D2CA01-90D4-A644-801E-07DAD9EA4DBB}" type="sibTrans" cxnId="{0296382C-981C-3F4B-A50F-2871E37AE859}">
      <dgm:prSet/>
      <dgm:spPr/>
      <dgm:t>
        <a:bodyPr/>
        <a:lstStyle/>
        <a:p>
          <a:endParaRPr lang="cs-CZ"/>
        </a:p>
      </dgm:t>
    </dgm:pt>
    <dgm:pt modelId="{1B5724D9-D3BA-1749-8EEF-3265BB9236A3}">
      <dgm:prSet phldrT="[Text]"/>
      <dgm:spPr>
        <a:solidFill>
          <a:schemeClr val="accent6"/>
        </a:solidFill>
      </dgm:spPr>
      <dgm:t>
        <a:bodyPr/>
        <a:lstStyle/>
        <a:p>
          <a:r>
            <a:rPr lang="cs-CZ" b="1" dirty="0" smtClean="0"/>
            <a:t>změna myšlení</a:t>
          </a:r>
          <a:endParaRPr lang="cs-CZ" b="1" dirty="0"/>
        </a:p>
      </dgm:t>
    </dgm:pt>
    <dgm:pt modelId="{0111126C-0DC3-9146-AA84-D720B9D69ED3}" type="parTrans" cxnId="{448914F7-556A-D64C-A0E7-F3456B31ADC3}">
      <dgm:prSet/>
      <dgm:spPr/>
      <dgm:t>
        <a:bodyPr/>
        <a:lstStyle/>
        <a:p>
          <a:endParaRPr lang="cs-CZ"/>
        </a:p>
      </dgm:t>
    </dgm:pt>
    <dgm:pt modelId="{382C2D1C-A79B-3743-A16A-30B9A3318458}" type="sibTrans" cxnId="{448914F7-556A-D64C-A0E7-F3456B31ADC3}">
      <dgm:prSet/>
      <dgm:spPr/>
      <dgm:t>
        <a:bodyPr/>
        <a:lstStyle/>
        <a:p>
          <a:endParaRPr lang="cs-CZ"/>
        </a:p>
      </dgm:t>
    </dgm:pt>
    <dgm:pt modelId="{CA3013FB-5601-104A-BFB8-C8EC2D9A24E5}" type="pres">
      <dgm:prSet presAssocID="{685949A0-332F-4044-B54A-EE7D4FC363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87999D-3E96-D042-9D19-E2CC72C9148F}" type="pres">
      <dgm:prSet presAssocID="{685949A0-332F-4044-B54A-EE7D4FC36394}" presName="children" presStyleCnt="0"/>
      <dgm:spPr/>
    </dgm:pt>
    <dgm:pt modelId="{99338A15-34B0-7D49-8CA6-35BA87D6065D}" type="pres">
      <dgm:prSet presAssocID="{685949A0-332F-4044-B54A-EE7D4FC36394}" presName="childPlaceholder" presStyleCnt="0"/>
      <dgm:spPr/>
    </dgm:pt>
    <dgm:pt modelId="{10D859AE-3FA1-E841-887E-F9F130A4429D}" type="pres">
      <dgm:prSet presAssocID="{685949A0-332F-4044-B54A-EE7D4FC36394}" presName="circle" presStyleCnt="0"/>
      <dgm:spPr/>
    </dgm:pt>
    <dgm:pt modelId="{E99863CF-C337-6949-91BD-F4433CA8FC70}" type="pres">
      <dgm:prSet presAssocID="{685949A0-332F-4044-B54A-EE7D4FC363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5E9AF8-F002-C641-879D-CCF64BC37B0E}" type="pres">
      <dgm:prSet presAssocID="{685949A0-332F-4044-B54A-EE7D4FC363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92B531-B1DF-D944-BA72-636B058F202C}" type="pres">
      <dgm:prSet presAssocID="{685949A0-332F-4044-B54A-EE7D4FC3639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8ADCD0-1A49-F34A-9828-2AD39A8B1D4D}" type="pres">
      <dgm:prSet presAssocID="{685949A0-332F-4044-B54A-EE7D4FC3639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4818DA-B3B2-6C40-BAA8-600CA8B5476E}" type="pres">
      <dgm:prSet presAssocID="{685949A0-332F-4044-B54A-EE7D4FC36394}" presName="quadrantPlaceholder" presStyleCnt="0"/>
      <dgm:spPr/>
    </dgm:pt>
    <dgm:pt modelId="{1C2B4590-D693-A54D-9736-1D4B4074A657}" type="pres">
      <dgm:prSet presAssocID="{685949A0-332F-4044-B54A-EE7D4FC36394}" presName="center1" presStyleLbl="fgShp" presStyleIdx="0" presStyleCnt="2"/>
      <dgm:spPr/>
    </dgm:pt>
    <dgm:pt modelId="{B88624B5-B0E0-444D-99BD-E4236895EE32}" type="pres">
      <dgm:prSet presAssocID="{685949A0-332F-4044-B54A-EE7D4FC36394}" presName="center2" presStyleLbl="fgShp" presStyleIdx="1" presStyleCnt="2"/>
      <dgm:spPr/>
    </dgm:pt>
  </dgm:ptLst>
  <dgm:cxnLst>
    <dgm:cxn modelId="{0296382C-981C-3F4B-A50F-2871E37AE859}" srcId="{685949A0-332F-4044-B54A-EE7D4FC36394}" destId="{FFE9207D-92E8-8649-BF64-072A8FAF8963}" srcOrd="2" destOrd="0" parTransId="{0C5FF74B-06F7-A545-888E-D92D2E167AEF}" sibTransId="{A2D2CA01-90D4-A644-801E-07DAD9EA4DBB}"/>
    <dgm:cxn modelId="{6E6ABFFB-A17A-0546-AD55-E37B6D201CCB}" type="presOf" srcId="{0A24686A-EC00-8C47-B817-1247E81CB637}" destId="{E99863CF-C337-6949-91BD-F4433CA8FC70}" srcOrd="0" destOrd="0" presId="urn:microsoft.com/office/officeart/2005/8/layout/cycle4"/>
    <dgm:cxn modelId="{0E391675-F2D2-3447-ABA3-E3EE3D5B3EA7}" type="presOf" srcId="{685949A0-332F-4044-B54A-EE7D4FC36394}" destId="{CA3013FB-5601-104A-BFB8-C8EC2D9A24E5}" srcOrd="0" destOrd="0" presId="urn:microsoft.com/office/officeart/2005/8/layout/cycle4"/>
    <dgm:cxn modelId="{07D06DEA-B898-0E4A-B07F-785E98430D08}" srcId="{685949A0-332F-4044-B54A-EE7D4FC36394}" destId="{6C73E68D-FB9E-4E42-AC4A-DEDD2F4BB5EF}" srcOrd="1" destOrd="0" parTransId="{51A34BFD-D291-E74C-A78A-0D5C3C0C03D8}" sibTransId="{0F4A581A-0A7A-FF4C-97EB-5DE2DC1C953A}"/>
    <dgm:cxn modelId="{5874C0DE-97BA-0748-A167-AEB1D6E7FF22}" type="presOf" srcId="{1B5724D9-D3BA-1749-8EEF-3265BB9236A3}" destId="{B18ADCD0-1A49-F34A-9828-2AD39A8B1D4D}" srcOrd="0" destOrd="0" presId="urn:microsoft.com/office/officeart/2005/8/layout/cycle4"/>
    <dgm:cxn modelId="{D40C04E1-16D4-6F4F-B302-9E89765FBF60}" type="presOf" srcId="{FFE9207D-92E8-8649-BF64-072A8FAF8963}" destId="{0C92B531-B1DF-D944-BA72-636B058F202C}" srcOrd="0" destOrd="0" presId="urn:microsoft.com/office/officeart/2005/8/layout/cycle4"/>
    <dgm:cxn modelId="{863A74A3-BF6A-4E4A-B08E-1E524653B0FB}" srcId="{685949A0-332F-4044-B54A-EE7D4FC36394}" destId="{0A24686A-EC00-8C47-B817-1247E81CB637}" srcOrd="0" destOrd="0" parTransId="{B56CD2CC-C3FE-224D-AA78-F2DA0781DA9D}" sibTransId="{D632C9E2-A954-F541-9517-CFC68F0A531B}"/>
    <dgm:cxn modelId="{12C47034-CCFF-6848-B4B6-8C71CCF1B79E}" type="presOf" srcId="{6C73E68D-FB9E-4E42-AC4A-DEDD2F4BB5EF}" destId="{795E9AF8-F002-C641-879D-CCF64BC37B0E}" srcOrd="0" destOrd="0" presId="urn:microsoft.com/office/officeart/2005/8/layout/cycle4"/>
    <dgm:cxn modelId="{448914F7-556A-D64C-A0E7-F3456B31ADC3}" srcId="{685949A0-332F-4044-B54A-EE7D4FC36394}" destId="{1B5724D9-D3BA-1749-8EEF-3265BB9236A3}" srcOrd="3" destOrd="0" parTransId="{0111126C-0DC3-9146-AA84-D720B9D69ED3}" sibTransId="{382C2D1C-A79B-3743-A16A-30B9A3318458}"/>
    <dgm:cxn modelId="{12341158-7BF8-4D4E-AAA2-131495E5996C}" type="presParOf" srcId="{CA3013FB-5601-104A-BFB8-C8EC2D9A24E5}" destId="{7687999D-3E96-D042-9D19-E2CC72C9148F}" srcOrd="0" destOrd="0" presId="urn:microsoft.com/office/officeart/2005/8/layout/cycle4"/>
    <dgm:cxn modelId="{7AB397F5-6978-BC4F-9BC6-04D1A32D859B}" type="presParOf" srcId="{7687999D-3E96-D042-9D19-E2CC72C9148F}" destId="{99338A15-34B0-7D49-8CA6-35BA87D6065D}" srcOrd="0" destOrd="0" presId="urn:microsoft.com/office/officeart/2005/8/layout/cycle4"/>
    <dgm:cxn modelId="{72BDE768-BA47-7042-83ED-DA948F2E87FB}" type="presParOf" srcId="{CA3013FB-5601-104A-BFB8-C8EC2D9A24E5}" destId="{10D859AE-3FA1-E841-887E-F9F130A4429D}" srcOrd="1" destOrd="0" presId="urn:microsoft.com/office/officeart/2005/8/layout/cycle4"/>
    <dgm:cxn modelId="{34EDCC2A-24FE-E74D-95FE-53F6D83EF5C5}" type="presParOf" srcId="{10D859AE-3FA1-E841-887E-F9F130A4429D}" destId="{E99863CF-C337-6949-91BD-F4433CA8FC70}" srcOrd="0" destOrd="0" presId="urn:microsoft.com/office/officeart/2005/8/layout/cycle4"/>
    <dgm:cxn modelId="{386CE699-D2A9-6D48-83FC-70FE8F79C55E}" type="presParOf" srcId="{10D859AE-3FA1-E841-887E-F9F130A4429D}" destId="{795E9AF8-F002-C641-879D-CCF64BC37B0E}" srcOrd="1" destOrd="0" presId="urn:microsoft.com/office/officeart/2005/8/layout/cycle4"/>
    <dgm:cxn modelId="{FC332FD3-5E3B-1048-B88E-2F3B858A2873}" type="presParOf" srcId="{10D859AE-3FA1-E841-887E-F9F130A4429D}" destId="{0C92B531-B1DF-D944-BA72-636B058F202C}" srcOrd="2" destOrd="0" presId="urn:microsoft.com/office/officeart/2005/8/layout/cycle4"/>
    <dgm:cxn modelId="{B34991A1-4771-474A-B7A7-032A9AF1FCC2}" type="presParOf" srcId="{10D859AE-3FA1-E841-887E-F9F130A4429D}" destId="{B18ADCD0-1A49-F34A-9828-2AD39A8B1D4D}" srcOrd="3" destOrd="0" presId="urn:microsoft.com/office/officeart/2005/8/layout/cycle4"/>
    <dgm:cxn modelId="{6D80EFD3-4B2A-9E47-B504-533AA0EE4592}" type="presParOf" srcId="{10D859AE-3FA1-E841-887E-F9F130A4429D}" destId="{FE4818DA-B3B2-6C40-BAA8-600CA8B5476E}" srcOrd="4" destOrd="0" presId="urn:microsoft.com/office/officeart/2005/8/layout/cycle4"/>
    <dgm:cxn modelId="{94649A22-AAA5-6546-874F-D60DA0F3BFAD}" type="presParOf" srcId="{CA3013FB-5601-104A-BFB8-C8EC2D9A24E5}" destId="{1C2B4590-D693-A54D-9736-1D4B4074A657}" srcOrd="2" destOrd="0" presId="urn:microsoft.com/office/officeart/2005/8/layout/cycle4"/>
    <dgm:cxn modelId="{8B5EB524-9778-AB45-8AD4-AA70156C61D6}" type="presParOf" srcId="{CA3013FB-5601-104A-BFB8-C8EC2D9A24E5}" destId="{B88624B5-B0E0-444D-99BD-E4236895EE3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863CF-C337-6949-91BD-F4433CA8FC70}">
      <dsp:nvSpPr>
        <dsp:cNvPr id="0" name=""/>
        <dsp:cNvSpPr/>
      </dsp:nvSpPr>
      <dsp:spPr>
        <a:xfrm>
          <a:off x="3481398" y="257979"/>
          <a:ext cx="1959741" cy="1959741"/>
        </a:xfrm>
        <a:prstGeom prst="pieWedg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nový přístup</a:t>
          </a:r>
          <a:endParaRPr lang="cs-CZ" sz="2400" b="1" kern="1200" dirty="0"/>
        </a:p>
      </dsp:txBody>
      <dsp:txXfrm>
        <a:off x="4055393" y="831974"/>
        <a:ext cx="1385746" cy="1385746"/>
      </dsp:txXfrm>
    </dsp:sp>
    <dsp:sp modelId="{795E9AF8-F002-C641-879D-CCF64BC37B0E}">
      <dsp:nvSpPr>
        <dsp:cNvPr id="0" name=""/>
        <dsp:cNvSpPr/>
      </dsp:nvSpPr>
      <dsp:spPr>
        <a:xfrm rot="5400000">
          <a:off x="5531659" y="257979"/>
          <a:ext cx="1959741" cy="1959741"/>
        </a:xfrm>
        <a:prstGeom prst="pieWedge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nové služby</a:t>
          </a:r>
          <a:endParaRPr lang="cs-CZ" sz="2400" b="1" kern="1200" dirty="0"/>
        </a:p>
      </dsp:txBody>
      <dsp:txXfrm rot="-5400000">
        <a:off x="5531659" y="831974"/>
        <a:ext cx="1385746" cy="1385746"/>
      </dsp:txXfrm>
    </dsp:sp>
    <dsp:sp modelId="{0C92B531-B1DF-D944-BA72-636B058F202C}">
      <dsp:nvSpPr>
        <dsp:cNvPr id="0" name=""/>
        <dsp:cNvSpPr/>
      </dsp:nvSpPr>
      <dsp:spPr>
        <a:xfrm rot="10800000">
          <a:off x="5531659" y="2308241"/>
          <a:ext cx="1959741" cy="1959741"/>
        </a:xfrm>
        <a:prstGeom prst="pieWedg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jiná kvalita péče</a:t>
          </a:r>
          <a:endParaRPr lang="cs-CZ" sz="2400" b="1" kern="1200" dirty="0"/>
        </a:p>
      </dsp:txBody>
      <dsp:txXfrm rot="10800000">
        <a:off x="5531659" y="2308241"/>
        <a:ext cx="1385746" cy="1385746"/>
      </dsp:txXfrm>
    </dsp:sp>
    <dsp:sp modelId="{B18ADCD0-1A49-F34A-9828-2AD39A8B1D4D}">
      <dsp:nvSpPr>
        <dsp:cNvPr id="0" name=""/>
        <dsp:cNvSpPr/>
      </dsp:nvSpPr>
      <dsp:spPr>
        <a:xfrm rot="16200000">
          <a:off x="3481398" y="2308241"/>
          <a:ext cx="1959741" cy="1959741"/>
        </a:xfrm>
        <a:prstGeom prst="pieWedg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změna myšlení</a:t>
          </a:r>
          <a:endParaRPr lang="cs-CZ" sz="2400" b="1" kern="1200" dirty="0"/>
        </a:p>
      </dsp:txBody>
      <dsp:txXfrm rot="5400000">
        <a:off x="4055393" y="2308241"/>
        <a:ext cx="1385746" cy="1385746"/>
      </dsp:txXfrm>
    </dsp:sp>
    <dsp:sp modelId="{1C2B4590-D693-A54D-9736-1D4B4074A657}">
      <dsp:nvSpPr>
        <dsp:cNvPr id="0" name=""/>
        <dsp:cNvSpPr/>
      </dsp:nvSpPr>
      <dsp:spPr>
        <a:xfrm>
          <a:off x="5148084" y="1855644"/>
          <a:ext cx="676631" cy="58837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88624B5-B0E0-444D-99BD-E4236895EE32}">
      <dsp:nvSpPr>
        <dsp:cNvPr id="0" name=""/>
        <dsp:cNvSpPr/>
      </dsp:nvSpPr>
      <dsp:spPr>
        <a:xfrm rot="10800000">
          <a:off x="5148084" y="2081942"/>
          <a:ext cx="676631" cy="58837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88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9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3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36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7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44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38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7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9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2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7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B184-29EF-4C0C-ADC9-57E38466A418}" type="datetimeFigureOut">
              <a:rPr lang="cs-CZ" smtClean="0"/>
              <a:t>06.09.2019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2097-06A2-4147-BC49-34749A1AFF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dovec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dovec.cz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jticek.cz/mart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2148" y="1719542"/>
            <a:ext cx="10467703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Venkov a duševní zdraví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výzvy probíhající reformy psychiatrie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4769141"/>
            <a:ext cx="9144000" cy="165576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Martin Fojtíček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11" y="4865583"/>
            <a:ext cx="905517" cy="1559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" y="285704"/>
            <a:ext cx="11486045" cy="12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1"/>
          </p:nvPr>
        </p:nvSpPr>
        <p:spPr>
          <a:xfrm>
            <a:off x="2711450" y="1268413"/>
            <a:ext cx="6400800" cy="1752600"/>
          </a:xfrm>
        </p:spPr>
        <p:txBody>
          <a:bodyPr/>
          <a:lstStyle/>
          <a:p>
            <a:pPr eaLnBrk="1" hangingPunct="1"/>
            <a:endParaRPr lang="cs-CZ" sz="7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6672"/>
            <a:ext cx="898398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Reforma psychiatrie 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5465" y="4042689"/>
            <a:ext cx="2644592" cy="184665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228578" indent="-228578">
              <a:buFont typeface="Arial"/>
              <a:buChar char="•"/>
            </a:pPr>
            <a:r>
              <a:rPr lang="cs-CZ" sz="1600" dirty="0"/>
              <a:t>pracovní skupiny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transformační týmy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regionální sítě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vzdělávání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komunikace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 err="1"/>
              <a:t>destigmatizace</a:t>
            </a:r>
            <a:endParaRPr lang="cs-CZ" sz="1600" dirty="0"/>
          </a:p>
          <a:p>
            <a:pPr marL="228578" indent="-228578">
              <a:buFont typeface="Arial"/>
              <a:buChar char="•"/>
            </a:pPr>
            <a:endParaRPr lang="cs-CZ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55465" y="1866578"/>
            <a:ext cx="2644592" cy="233909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228578" indent="-228578">
              <a:buFont typeface="Arial"/>
              <a:buChar char="•"/>
            </a:pPr>
            <a:r>
              <a:rPr lang="cs-CZ" sz="1600" dirty="0"/>
              <a:t>preference komunitní péče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multidisciplinární týmy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rozdělení rolí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spolupráce v síti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spolupráce zdravotních a sociálních služeb</a:t>
            </a:r>
          </a:p>
          <a:p>
            <a:pPr marL="228578" indent="-228578">
              <a:buFont typeface="Arial"/>
              <a:buChar char="•"/>
            </a:pPr>
            <a:endParaRPr lang="cs-CZ" sz="1600" dirty="0"/>
          </a:p>
          <a:p>
            <a:pPr marL="228578" indent="-228578">
              <a:buFont typeface="Arial"/>
              <a:buChar char="•"/>
            </a:pPr>
            <a:endParaRPr lang="cs-CZ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63837" y="4042690"/>
            <a:ext cx="2644592" cy="233909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228578" indent="-228578">
              <a:buFont typeface="Arial"/>
              <a:buChar char="•"/>
            </a:pPr>
            <a:r>
              <a:rPr lang="cs-CZ" sz="1600" dirty="0"/>
              <a:t>dostupnější akutní péče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dostupnější ambulantní péče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péče v komunitě 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procesy přechodu mezi službami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standardy a kontrola kvality</a:t>
            </a:r>
          </a:p>
          <a:p>
            <a:pPr marL="228578" indent="-228578">
              <a:buFont typeface="Arial"/>
              <a:buChar char="•"/>
            </a:pPr>
            <a:endParaRPr lang="cs-CZ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463837" y="1866578"/>
            <a:ext cx="2644592" cy="233909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228578" indent="-228578">
              <a:buFont typeface="Arial"/>
              <a:buChar char="•"/>
            </a:pPr>
            <a:r>
              <a:rPr lang="cs-CZ" sz="1600" dirty="0"/>
              <a:t>centra duševního zdraví pro SMI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specializovaná centra duševního zdraví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ambulance s rozšířenou péčí</a:t>
            </a:r>
          </a:p>
          <a:p>
            <a:pPr marL="228578" indent="-228578">
              <a:buFont typeface="Arial"/>
              <a:buChar char="•"/>
            </a:pPr>
            <a:r>
              <a:rPr lang="cs-CZ" sz="1600" dirty="0"/>
              <a:t>mobilní komunitní týmy</a:t>
            </a:r>
          </a:p>
          <a:p>
            <a:pPr marL="228578" indent="-228578">
              <a:buFont typeface="Arial"/>
              <a:buChar char="•"/>
            </a:pPr>
            <a:endParaRPr lang="cs-CZ" sz="1600" dirty="0"/>
          </a:p>
          <a:p>
            <a:pPr marL="228578" indent="-228578">
              <a:buFont typeface="Arial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91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ADCD0-1A49-F34A-9828-2AD39A8B1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18ADCD0-1A49-F34A-9828-2AD39A8B1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9863CF-C337-6949-91BD-F4433CA8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E99863CF-C337-6949-91BD-F4433CA8F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5E9AF8-F002-C641-879D-CCF64BC37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795E9AF8-F002-C641-879D-CCF64BC37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2B531-B1DF-D944-BA72-636B058F2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C92B531-B1DF-D944-BA72-636B058F2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B4590-D693-A54D-9736-1D4B4074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C2B4590-D693-A54D-9736-1D4B4074A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624B5-B0E0-444D-99BD-E4236895E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88624B5-B0E0-444D-99BD-E4236895E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Reforma psychiatrie v regionu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97977"/>
            <a:ext cx="10515600" cy="350071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Spádová psychiatrická nemocnice v Dobřanech (1200 lůžek, více než polovina pacientů déle než půl roku, někteří léta, sociální důvody </a:t>
            </a:r>
            <a:r>
              <a:rPr lang="cs-CZ" dirty="0" smtClean="0"/>
              <a:t>hospitalizace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Nedostatek psychiatrických ambulancí (např. v okrese Tachov </a:t>
            </a:r>
            <a:br>
              <a:rPr lang="cs-CZ" dirty="0" smtClean="0"/>
            </a:br>
            <a:r>
              <a:rPr lang="cs-CZ" dirty="0" smtClean="0"/>
              <a:t>cca 1 úvazek)</a:t>
            </a:r>
          </a:p>
          <a:p>
            <a:r>
              <a:rPr lang="cs-CZ" dirty="0" smtClean="0"/>
              <a:t>Chybějící komunitní služby (nově vzniklé CDZ Cheb, vznikající komunitní tým Tachov, …)</a:t>
            </a:r>
          </a:p>
          <a:p>
            <a:r>
              <a:rPr lang="cs-CZ" dirty="0" smtClean="0"/>
              <a:t>Velké pobytové služby (ústavy), které s potenciálem venkova příliš nepracují (např. DOZP Mnichov, DOZP Milíře, …)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8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53" y="1192051"/>
            <a:ext cx="12733058" cy="413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3710653"/>
            <a:ext cx="1721984" cy="29652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46200" y="5721840"/>
            <a:ext cx="803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800" b="1" dirty="0" smtClean="0"/>
              <a:t> Díky!                                LEDOVEC … většina není vidět</a:t>
            </a:r>
          </a:p>
          <a:p>
            <a:pPr algn="r"/>
            <a:r>
              <a:rPr lang="cs-CZ" sz="2800" b="1" dirty="0" smtClean="0">
                <a:hlinkClick r:id="rId4"/>
              </a:rPr>
              <a:t>www.ledovec.cz</a:t>
            </a:r>
            <a:r>
              <a:rPr lang="cs-CZ" sz="2800" b="1" dirty="0" smtClean="0"/>
              <a:t> 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9"/>
            <a:ext cx="12192000" cy="33754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5908" y="6002382"/>
            <a:ext cx="11229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hlinkClick r:id="rId3"/>
              </a:rPr>
              <a:t>www.ledovec.cz</a:t>
            </a:r>
            <a:r>
              <a:rPr lang="cs-CZ" sz="2400" b="1" dirty="0" smtClean="0"/>
              <a:t>                                                                                       </a:t>
            </a:r>
            <a:r>
              <a:rPr lang="cs-CZ" sz="2400" b="1" dirty="0" smtClean="0">
                <a:hlinkClick r:id="rId4"/>
              </a:rPr>
              <a:t>www.fojticek.cz/martin</a:t>
            </a:r>
            <a:r>
              <a:rPr lang="cs-CZ" sz="2400" b="1" dirty="0"/>
              <a:t> 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555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2135560" y="476673"/>
            <a:ext cx="7772400" cy="1470025"/>
          </a:xfrm>
        </p:spPr>
        <p:txBody>
          <a:bodyPr/>
          <a:lstStyle/>
          <a:p>
            <a:r>
              <a:rPr lang="cs-CZ" dirty="0" smtClean="0"/>
              <a:t>Jak to začalo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2927648" y="2348880"/>
            <a:ext cx="6400800" cy="34563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sz="2800" dirty="0"/>
              <a:t> 2001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/>
              <a:t> tři zakládající členové, vize „rodinné terapeutické komunity“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/>
              <a:t> principy</a:t>
            </a:r>
          </a:p>
          <a:p>
            <a:pPr lvl="1" algn="l">
              <a:buFont typeface="Arial" pitchFamily="34" charset="0"/>
              <a:buChar char="•"/>
            </a:pPr>
            <a:r>
              <a:rPr lang="cs-CZ" sz="2400" dirty="0"/>
              <a:t> smysluplná práce</a:t>
            </a:r>
          </a:p>
          <a:p>
            <a:pPr lvl="1" algn="l">
              <a:buFont typeface="Arial" pitchFamily="34" charset="0"/>
              <a:buChar char="•"/>
            </a:pPr>
            <a:r>
              <a:rPr lang="cs-CZ" sz="2400" dirty="0"/>
              <a:t> venkovský život v rytmu ročních období</a:t>
            </a:r>
          </a:p>
          <a:p>
            <a:pPr lvl="1" algn="l">
              <a:buFont typeface="Arial" pitchFamily="34" charset="0"/>
              <a:buChar char="•"/>
            </a:pPr>
            <a:r>
              <a:rPr lang="cs-CZ" sz="2400" dirty="0"/>
              <a:t> oboustranná sociální rehabilitace</a:t>
            </a:r>
          </a:p>
          <a:p>
            <a:pPr lvl="1" algn="l">
              <a:buFont typeface="Arial" pitchFamily="34" charset="0"/>
              <a:buChar char="•"/>
            </a:pPr>
            <a:r>
              <a:rPr lang="cs-CZ" sz="2400" dirty="0"/>
              <a:t> „rozostření rolí“</a:t>
            </a:r>
          </a:p>
        </p:txBody>
      </p:sp>
      <p:pic>
        <p:nvPicPr>
          <p:cNvPr id="4100" name="Picture 7" descr="C:\Users\Martin\Documents\Ledovec\2010\Propagace\grafika\logo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8" y="5157193"/>
            <a:ext cx="793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5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9" descr="PB21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-570"/>
            <a:ext cx="5184576" cy="69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Fotky\2002\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274" y="3368676"/>
            <a:ext cx="527072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IMG_54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888" y="1"/>
            <a:ext cx="5052112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6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2135560" y="476673"/>
            <a:ext cx="7772400" cy="1470025"/>
          </a:xfrm>
        </p:spPr>
        <p:txBody>
          <a:bodyPr/>
          <a:lstStyle/>
          <a:p>
            <a:r>
              <a:rPr lang="cs-CZ" dirty="0" smtClean="0"/>
              <a:t>Jak to bylo dál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2927648" y="2348880"/>
            <a:ext cx="6696744" cy="34563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/>
              <a:t> ovce, kozy, slepice, … 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tkalcovna, svíčkárna, </a:t>
            </a:r>
            <a:r>
              <a:rPr lang="cs-CZ" dirty="0" err="1" smtClean="0"/>
              <a:t>Horusarium</a:t>
            </a: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akce pro veřejnost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tréninková domácnost venkovského typu (chleba, sýr, pivo, …)</a:t>
            </a:r>
          </a:p>
        </p:txBody>
      </p:sp>
      <p:pic>
        <p:nvPicPr>
          <p:cNvPr id="4100" name="Picture 7" descr="C:\Users\Martin\Documents\Ledovec\2010\Propagace\grafika\logo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8" y="5157193"/>
            <a:ext cx="793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6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F:\Fotky\2010\Ledovec2010\100_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226" y="2901989"/>
            <a:ext cx="5311775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Fotky\2003\Tisk\P917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380" y="0"/>
            <a:ext cx="4464621" cy="33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m\Dokumenty\Fotky\2002\nahledy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-15560"/>
            <a:ext cx="4838846" cy="32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F:\Fotky\2009\Ledovec2009\chleba\IMG_2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9663" y="3213100"/>
            <a:ext cx="4834028" cy="362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4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2135560" y="476673"/>
            <a:ext cx="8773072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Sociální podnikání (… a venkov)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2927648" y="2108250"/>
            <a:ext cx="6696744" cy="1693731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/>
              <a:t> sociální kapitál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podpora ESF v oblasti podpory prostřednictvím zaměstnávání lidí se zdravotním postižením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78" y="3901930"/>
            <a:ext cx="7780421" cy="295606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34570" y="3626346"/>
            <a:ext cx="38019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 Garden Gang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 err="1"/>
              <a:t>býv</a:t>
            </a:r>
            <a:r>
              <a:rPr lang="cs-CZ" sz="2400" dirty="0"/>
              <a:t>. Pracovní sobota</a:t>
            </a:r>
            <a:r>
              <a:rPr lang="cs-CZ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/>
              <a:t>Možnosti tu jsou – Kačaba, Zdravá svačina, Second Hand SECOND HELP, … </a:t>
            </a:r>
            <a:r>
              <a:rPr lang="cs-CZ" sz="2400" b="1" dirty="0" err="1"/>
              <a:t>Ekozahrada</a:t>
            </a:r>
            <a:r>
              <a:rPr lang="cs-CZ" sz="2400" b="1" dirty="0"/>
              <a:t> </a:t>
            </a:r>
            <a:r>
              <a:rPr lang="cs-CZ" sz="2400" b="1" dirty="0" smtClean="0"/>
              <a:t>Raková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</a:t>
            </a:r>
            <a:r>
              <a:rPr lang="cs-CZ" sz="2400" dirty="0" smtClean="0"/>
              <a:t>Pivovar Chříč, …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1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234569" y="476673"/>
            <a:ext cx="11492209" cy="1470025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Cohousing</a:t>
            </a:r>
            <a:r>
              <a:rPr lang="cs-CZ" dirty="0" smtClean="0"/>
              <a:t> (… nebo blízké sousedství?)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2927648" y="2108250"/>
            <a:ext cx="6696744" cy="1693731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/>
              <a:t> „uměle“ vytvořená „pečující komunita“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hippies</a:t>
            </a:r>
            <a:r>
              <a:rPr lang="cs-CZ" dirty="0" smtClean="0"/>
              <a:t>, </a:t>
            </a:r>
            <a:r>
              <a:rPr lang="cs-CZ" dirty="0" err="1" smtClean="0"/>
              <a:t>Camphill</a:t>
            </a:r>
            <a:r>
              <a:rPr lang="cs-CZ" dirty="0" smtClean="0"/>
              <a:t>, náboženské komunity, …</a:t>
            </a:r>
          </a:p>
          <a:p>
            <a:pPr algn="l"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2" y="3963533"/>
            <a:ext cx="8321761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Reforma psychiatrie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2013 vládní strategie</a:t>
            </a:r>
          </a:p>
          <a:p>
            <a:r>
              <a:rPr lang="cs-CZ" dirty="0" smtClean="0"/>
              <a:t>2016-2020 podpora z SF EU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212976"/>
            <a:ext cx="755904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253</Words>
  <Application>Microsoft Office PowerPoint</Application>
  <PresentationFormat>Širokoúhlá obrazovka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Venkov a duševní zdraví  výzvy probíhající reformy psychiatrie</vt:lpstr>
      <vt:lpstr>Prezentace aplikace PowerPoint</vt:lpstr>
      <vt:lpstr>Jak to začalo</vt:lpstr>
      <vt:lpstr>Prezentace aplikace PowerPoint</vt:lpstr>
      <vt:lpstr>Jak to bylo dál</vt:lpstr>
      <vt:lpstr>Prezentace aplikace PowerPoint</vt:lpstr>
      <vt:lpstr>Sociální podnikání (… a venkov)</vt:lpstr>
      <vt:lpstr>Cohousing (… nebo blízké sousedství?)</vt:lpstr>
      <vt:lpstr>Reforma psychiatrie</vt:lpstr>
      <vt:lpstr>Prezentace aplikace PowerPoint</vt:lpstr>
      <vt:lpstr>Reforma psychiatrie </vt:lpstr>
      <vt:lpstr>Reforma psychiatrie v regionu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Ledovec, Pilsen, CZ</dc:title>
  <dc:creator>Martin Fojtíček</dc:creator>
  <cp:lastModifiedBy>Eliška Hudcová</cp:lastModifiedBy>
  <cp:revision>14</cp:revision>
  <dcterms:created xsi:type="dcterms:W3CDTF">2019-06-14T06:46:40Z</dcterms:created>
  <dcterms:modified xsi:type="dcterms:W3CDTF">2019-09-06T08:19:20Z</dcterms:modified>
</cp:coreProperties>
</file>