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25"/>
  </p:notesMasterIdLst>
  <p:handoutMasterIdLst>
    <p:handoutMasterId r:id="rId26"/>
  </p:handoutMasterIdLst>
  <p:sldIdLst>
    <p:sldId id="267" r:id="rId3"/>
    <p:sldId id="292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6" r:id="rId18"/>
    <p:sldId id="283" r:id="rId19"/>
    <p:sldId id="287" r:id="rId20"/>
    <p:sldId id="289" r:id="rId21"/>
    <p:sldId id="288" r:id="rId22"/>
    <p:sldId id="284" r:id="rId23"/>
    <p:sldId id="266" r:id="rId2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.belohoubkova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88" y="-77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F6822839-F3D1-434B-8F23-447C450649B8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EF1051E3-0A05-4FBA-9E51-A12B00B1F0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19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58A01E88-6EEC-4C10-B488-A889E07855EE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E85414DC-629A-4BDE-93D6-5B55E6E120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59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A302AD-1588-41D0-9D1B-4BA8633AD3A0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A69832-7FF2-4E4B-9C5A-565B00A1210C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9F7A7-26F2-406D-8F00-38ED80551293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1946D-85AA-4965-BEF0-CD06903B65BC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9A5BC-6209-43BF-8BB7-6E91E1417A7E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78F7A5-2170-4F43-B546-440B3226B3F9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985E9-0531-4340-A296-A08A296EA9F9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AD26C-CE01-4E1C-BF09-E6617FC60644}" type="slidenum">
              <a:rPr lang="it-IT" smtClean="0"/>
              <a:pPr>
                <a:defRPr/>
              </a:pPr>
              <a:t>16</a:t>
            </a:fld>
            <a:endParaRPr 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AD26C-CE01-4E1C-BF09-E6617FC60644}" type="slidenum">
              <a:rPr lang="it-IT" smtClean="0"/>
              <a:pPr>
                <a:defRPr/>
              </a:pPr>
              <a:t>17</a:t>
            </a:fld>
            <a:endParaRPr 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AD26C-CE01-4E1C-BF09-E6617FC60644}" type="slidenum">
              <a:rPr lang="it-IT" smtClean="0"/>
              <a:pPr>
                <a:defRPr/>
              </a:pPr>
              <a:t>18</a:t>
            </a:fld>
            <a:endParaRPr 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AD26C-CE01-4E1C-BF09-E6617FC60644}" type="slidenum">
              <a:rPr lang="it-IT" smtClean="0"/>
              <a:pPr>
                <a:defRPr/>
              </a:pPr>
              <a:t>19</a:t>
            </a:fld>
            <a:endParaRPr 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A302AD-1588-41D0-9D1B-4BA8633AD3A0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AD26C-CE01-4E1C-BF09-E6617FC60644}" type="slidenum">
              <a:rPr lang="it-IT" smtClean="0"/>
              <a:pPr>
                <a:defRPr/>
              </a:pPr>
              <a:t>20</a:t>
            </a:fld>
            <a:endParaRPr 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77954D-CA4C-4249-95F1-6ADA5B091FF1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DA641-89C8-4BAF-8D0A-4AC0223545BD}" type="slidenum">
              <a:rPr lang="it-IT" smtClean="0"/>
              <a:pPr>
                <a:defRPr/>
              </a:pPr>
              <a:t>3</a:t>
            </a:fld>
            <a:endParaRPr lang="it-IT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D75CE-EF9D-48A0-A2D0-BDB53B9D3D08}" type="slidenum">
              <a:rPr lang="it-IT" smtClean="0"/>
              <a:pPr>
                <a:defRPr/>
              </a:pPr>
              <a:t>4</a:t>
            </a:fld>
            <a:endParaRPr 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B7BA-73D7-47B7-B1B4-397E4DFCD81F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56AFDF-E320-44D0-87D9-05D04DEBEF29}" type="slidenum">
              <a:rPr lang="it-IT" smtClean="0"/>
              <a:pPr>
                <a:defRPr/>
              </a:pPr>
              <a:t>6</a:t>
            </a:fld>
            <a:endParaRPr lang="it-IT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D6885F-B913-4BE3-A8FF-33B79247AC63}" type="slidenum">
              <a:rPr lang="it-IT" smtClean="0"/>
              <a:pPr>
                <a:defRPr/>
              </a:pPr>
              <a:t>7</a:t>
            </a:fld>
            <a:endParaRPr lang="it-IT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01EB6-78B1-4273-833F-1CD987BD4000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DA3B9-9989-4161-B6DB-621308E3BF4A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smtClean="0">
              <a:latin typeface="Monaco" pitchFamily="8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37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5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00050" y="925830"/>
            <a:ext cx="8355330" cy="50406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69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5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67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81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64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511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76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40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46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94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52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6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88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72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80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06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65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4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49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A9A5-DA42-4746-A2C4-4E80C8D4DD75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9D736-0AE0-47B2-9D51-977D4DEE5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75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B1EA-8F80-4EF6-942B-E5C76132C486}" type="datetimeFigureOut">
              <a:rPr lang="cs-CZ" smtClean="0"/>
              <a:pPr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A0FA-E2C2-4425-93DD-5F85D7EC5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58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://www.clara3.e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CLARA@EU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07504" y="1772816"/>
            <a:ext cx="8858312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ROZVOJ SPOLEČNÉ PARTNERSKÉ SPOLUPRÁCE VEŘEJNÉ SPRÁVY</a:t>
            </a:r>
          </a:p>
          <a:p>
            <a:pPr marL="0" indent="0" algn="ctr">
              <a:buNone/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V ČESKO SASKÉM/BAVORSKÉM REGIONU</a:t>
            </a:r>
          </a:p>
          <a:p>
            <a:pPr marL="0" indent="0" algn="ctr">
              <a:buNone/>
              <a:defRPr/>
            </a:pPr>
            <a:endParaRPr lang="cs-CZ" sz="1600" b="1" dirty="0" smtClean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marL="0" indent="0" algn="ctr">
              <a:buNone/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 / ENTWICKLUNG DER </a:t>
            </a:r>
            <a:r>
              <a:rPr lang="de-DE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GEMEINSAMEN 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PARTNERSCHAFTLICHEN ZUSAMMENARBEIT DER </a:t>
            </a:r>
            <a:r>
              <a:rPr lang="de-DE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ÖFFENTLICHEN VERWALTUNG IN DER TSCHECHISCH-SÄCHSISCHEN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/BAYER</a:t>
            </a:r>
            <a:r>
              <a:rPr lang="de-DE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ISCHEN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r>
              <a:rPr lang="de-DE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REGION</a:t>
            </a:r>
            <a:endParaRPr lang="cs-CZ" sz="1600" b="1" dirty="0" smtClean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marL="0" indent="0" algn="ctr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marL="0" indent="0" algn="ctr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marL="0" indent="0" algn="ctr">
              <a:buNone/>
              <a:defRPr/>
            </a:pPr>
            <a:r>
              <a:rPr lang="cs-CZ" sz="2800" b="1" i="1" dirty="0" smtClean="0">
                <a:latin typeface="Arial" pitchFamily="34" charset="0"/>
                <a:ea typeface="ヒラギノ明朝 Pro W6" pitchFamily="-128" charset="-128"/>
                <a:cs typeface="Arial" pitchFamily="34" charset="0"/>
                <a:sym typeface="Garamond" pitchFamily="18" charset="0"/>
              </a:rPr>
              <a:t>KONFERENCE VENKOV 2019</a:t>
            </a:r>
            <a:endParaRPr lang="cs-CZ" sz="2800" b="1" i="1" dirty="0" smtClean="0">
              <a:latin typeface="Arial" pitchFamily="34" charset="0"/>
              <a:ea typeface="ヒラギノ明朝 Pro W6" pitchFamily="-128" charset="-128"/>
              <a:cs typeface="Arial" pitchFamily="34" charset="0"/>
              <a:sym typeface="Garamond" pitchFamily="18" charset="0"/>
            </a:endParaRPr>
          </a:p>
          <a:p>
            <a:pPr marL="0" indent="0" algn="ctr">
              <a:buNone/>
              <a:defRPr/>
            </a:pPr>
            <a:endParaRPr lang="cs-CZ" sz="1600" dirty="0" smtClean="0">
              <a:latin typeface="Arial" pitchFamily="34" charset="0"/>
              <a:ea typeface="ヒラギノ明朝 Pro W6" pitchFamily="-128" charset="-128"/>
              <a:cs typeface="Arial" pitchFamily="34" charset="0"/>
              <a:sym typeface="Garamond" pitchFamily="18" charset="0"/>
            </a:endParaRPr>
          </a:p>
          <a:p>
            <a:pPr marL="0" indent="0" algn="ctr">
              <a:buNone/>
              <a:defRPr/>
            </a:pPr>
            <a:r>
              <a:rPr lang="cs-CZ" sz="1600" dirty="0" smtClean="0">
                <a:latin typeface="Arial" pitchFamily="34" charset="0"/>
                <a:ea typeface="ヒラギノ明朝 Pro W6" pitchFamily="-128" charset="-128"/>
                <a:cs typeface="Arial" pitchFamily="34" charset="0"/>
                <a:sym typeface="Garamond" pitchFamily="18" charset="0"/>
              </a:rPr>
              <a:t>2/10/2019</a:t>
            </a:r>
            <a:endParaRPr lang="cs-CZ" sz="1600" dirty="0" smtClean="0">
              <a:latin typeface="Arial" pitchFamily="34" charset="0"/>
              <a:ea typeface="ヒラギノ明朝 Pro W6" pitchFamily="-128" charset="-128"/>
              <a:cs typeface="Arial" pitchFamily="34" charset="0"/>
              <a:sym typeface="Garamond" pitchFamily="18" charset="0"/>
            </a:endParaRPr>
          </a:p>
          <a:p>
            <a:pPr marL="0" indent="0" algn="ctr">
              <a:buNone/>
              <a:defRPr/>
            </a:pPr>
            <a:r>
              <a:rPr lang="cs-CZ" sz="1600" dirty="0" smtClean="0">
                <a:latin typeface="Arial" pitchFamily="34" charset="0"/>
                <a:ea typeface="ヒラギノ明朝 Pro W6" pitchFamily="-128" charset="-128"/>
                <a:cs typeface="Arial" pitchFamily="34" charset="0"/>
                <a:sym typeface="Garamond" pitchFamily="18" charset="0"/>
              </a:rPr>
              <a:t>TEPLÁ</a:t>
            </a:r>
            <a:endParaRPr lang="cs-CZ" sz="1600" dirty="0" smtClean="0">
              <a:latin typeface="Arial" pitchFamily="34" charset="0"/>
              <a:ea typeface="ヒラギノ明朝 Pro W6" pitchFamily="-128" charset="-128"/>
              <a:cs typeface="Arial" pitchFamily="34" charset="0"/>
              <a:sym typeface="Garamond" pitchFamily="18" charset="0"/>
            </a:endParaRPr>
          </a:p>
        </p:txBody>
      </p:sp>
      <p:pic>
        <p:nvPicPr>
          <p:cNvPr id="7" name="Obrázek 6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05" y="116632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7687" name="Group 1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66268"/>
              </p:ext>
            </p:extLst>
          </p:nvPr>
        </p:nvGraphicFramePr>
        <p:xfrm>
          <a:off x="349327" y="3068960"/>
          <a:ext cx="7873841" cy="2286409"/>
        </p:xfrm>
        <a:graphic>
          <a:graphicData uri="http://schemas.openxmlformats.org/drawingml/2006/table">
            <a:tbl>
              <a:tblPr/>
              <a:tblGrid>
                <a:gridCol w="122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Karlovarský kraj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</a:t>
                      </a: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Město Cheb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Landratsamt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Vogtlandkreis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 Neue" pitchFamily="-128" charset="0"/>
                        </a:rPr>
                        <a:t>Euregio Egrensis AG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 Neue" pitchFamily="-128" charset="0"/>
                        </a:rPr>
                        <a:t>Sachsen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 Neue" pitchFamily="-128" charset="0"/>
                        </a:rPr>
                        <a:t>/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 Neue" pitchFamily="-128" charset="0"/>
                        </a:rPr>
                        <a:t>Thüringen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 Neue" pitchFamily="-12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 Neue" pitchFamily="-128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4747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 Neue" pitchFamily="-128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3608" y="1268760"/>
            <a:ext cx="6998018" cy="883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PARTNEŘI PROJEKTU - SASKO /</a:t>
            </a:r>
            <a:r>
              <a:rPr lang="de-DE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PROJEKTPARTNER</a:t>
            </a:r>
            <a:r>
              <a:rPr lang="cs-CZ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-SACHSEN</a:t>
            </a:r>
            <a:endParaRPr lang="it-IT" sz="26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  <a:sym typeface="Monaco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10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7" name="Obrázek 6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/>
          </p:cNvSpPr>
          <p:nvPr/>
        </p:nvSpPr>
        <p:spPr bwMode="auto">
          <a:xfrm>
            <a:off x="0" y="617220"/>
            <a:ext cx="92354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>
              <a:lnSpc>
                <a:spcPct val="140000"/>
              </a:lnSpc>
              <a:spcBef>
                <a:spcPts val="270"/>
              </a:spcBef>
            </a:pPr>
            <a:endParaRPr lang="it-IT" dirty="0">
              <a:solidFill>
                <a:srgbClr val="333333"/>
              </a:solidFill>
              <a:latin typeface="Garamond" pitchFamily="18" charset="0"/>
            </a:endParaRPr>
          </a:p>
        </p:txBody>
      </p:sp>
      <p:sp>
        <p:nvSpPr>
          <p:cNvPr id="692228" name="Rectangle 4"/>
          <p:cNvSpPr>
            <a:spLocks/>
          </p:cNvSpPr>
          <p:nvPr/>
        </p:nvSpPr>
        <p:spPr bwMode="auto">
          <a:xfrm>
            <a:off x="0" y="-180049"/>
            <a:ext cx="166264" cy="3600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82296" tIns="41148" rIns="82296" bIns="41148" anchor="ctr"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aco" pitchFamily="49" charset="0"/>
              <a:sym typeface="Monaco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9552" y="980728"/>
            <a:ext cx="8064896" cy="883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PARTNEŘI PROJEKTU - BAVORSKO /</a:t>
            </a:r>
            <a:r>
              <a:rPr lang="de-DE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PROJEKTPARTNER</a:t>
            </a:r>
            <a:r>
              <a:rPr lang="cs-CZ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-BAYERN</a:t>
            </a:r>
            <a:endParaRPr lang="it-IT" sz="26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  <a:sym typeface="Monaco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11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1070" name="Picture 46" descr="Mapa dotačního územ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0" y="1757360"/>
            <a:ext cx="47529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C:\Users\gabriela.donovova\AppData\Local\Microsoft\Windows\Temporary Internet Files\Content.Word\EU+Hinweis_D+CZ_s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04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37102"/>
              </p:ext>
            </p:extLst>
          </p:nvPr>
        </p:nvGraphicFramePr>
        <p:xfrm>
          <a:off x="392907" y="1950245"/>
          <a:ext cx="7873841" cy="3945856"/>
        </p:xfrm>
        <a:graphic>
          <a:graphicData uri="http://schemas.openxmlformats.org/drawingml/2006/table">
            <a:tbl>
              <a:tblPr/>
              <a:tblGrid>
                <a:gridCol w="122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42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LP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(=PP1)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Karlovarský kraj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</a:t>
                      </a: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Město Cheb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Mariánskolázeňsko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Regierung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von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Oberfranken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 Neue" pitchFamily="-128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PP5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Stadt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Bayreuth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PP6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Landkreis</a:t>
                      </a:r>
                      <a:r>
                        <a:rPr lang="cs-C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Wunsiedel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PP7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Landkreis</a:t>
                      </a:r>
                      <a:r>
                        <a:rPr lang="cs-C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Hof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5" marR="82295" marT="41148" marB="41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 Neue" pitchFamily="-12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 Neue" pitchFamily="-128" charset="0"/>
                      </a:endParaRPr>
                    </a:p>
                  </a:txBody>
                  <a:tcPr marL="82295" marR="82295" marT="41148" marB="4114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5576" y="1196752"/>
            <a:ext cx="7776864" cy="883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PARTNEŘI PROJEKTU - BAVORSKO /</a:t>
            </a:r>
            <a:r>
              <a:rPr lang="de-DE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PROJEKTPARTNER</a:t>
            </a:r>
            <a:r>
              <a:rPr lang="cs-CZ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-BAYERN</a:t>
            </a:r>
            <a:endParaRPr lang="it-IT" sz="26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  <a:sym typeface="Monaco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12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7" name="Obrázek 6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395536" y="1556792"/>
            <a:ext cx="2664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>
              <a:spcBef>
                <a:spcPts val="270"/>
              </a:spcBef>
            </a:pPr>
            <a:r>
              <a:rPr lang="cs-CZ" sz="2600" b="1" dirty="0">
                <a:latin typeface="Arial" pitchFamily="34" charset="0"/>
                <a:cs typeface="Arial" pitchFamily="34" charset="0"/>
                <a:sym typeface="Garamond" pitchFamily="18" charset="0"/>
              </a:rPr>
              <a:t>CO CHCEME ŘEŠIT ?- PRACOVNÍ BALÍČKY </a:t>
            </a:r>
            <a:endParaRPr lang="en-US" sz="2600" b="1" dirty="0">
              <a:latin typeface="Arial" pitchFamily="34" charset="0"/>
              <a:cs typeface="Arial" pitchFamily="34" charset="0"/>
              <a:sym typeface="Garamond" pitchFamily="18" charset="0"/>
            </a:endParaRPr>
          </a:p>
        </p:txBody>
      </p:sp>
      <p:pic>
        <p:nvPicPr>
          <p:cNvPr id="15363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44824"/>
            <a:ext cx="2850356" cy="427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13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6048672" y="2204864"/>
            <a:ext cx="3095328" cy="21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lvl="0">
              <a:spcBef>
                <a:spcPts val="270"/>
              </a:spcBef>
            </a:pPr>
            <a:r>
              <a:rPr lang="de-DE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MIT WAS WOLLEN WIR UNS BEFASSEN? –ARBEITSPAKETE</a:t>
            </a:r>
            <a:endParaRPr lang="cs-CZ" sz="24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70"/>
              </a:spcBef>
            </a:pPr>
            <a:endParaRPr lang="en-US" sz="2200" b="1" dirty="0">
              <a:latin typeface="Arial" pitchFamily="34" charset="0"/>
              <a:cs typeface="Arial" pitchFamily="34" charset="0"/>
              <a:sym typeface="Garamond" pitchFamily="18" charset="0"/>
            </a:endParaRPr>
          </a:p>
        </p:txBody>
      </p:sp>
      <p:pic>
        <p:nvPicPr>
          <p:cNvPr id="8" name="Obrázek 7" descr="C:\Users\gabriela.donovova\AppData\Local\Microsoft\Windows\Temporary Internet Files\Content.Word\EU+Hinweis_D+CZ_s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6093090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539552" y="1340768"/>
            <a:ext cx="8295323" cy="479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marL="205740" indent="-205740" algn="ctr">
              <a:spcBef>
                <a:spcPts val="270"/>
              </a:spcBef>
              <a:defRPr/>
            </a:pP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AP č.4- TÉMATICKÉ </a:t>
            </a:r>
            <a:r>
              <a:rPr lang="cs-CZ" sz="2600" b="1" dirty="0">
                <a:latin typeface="Arial" pitchFamily="34" charset="0"/>
                <a:cs typeface="Arial" pitchFamily="34" charset="0"/>
                <a:sym typeface="Garamond" pitchFamily="18" charset="0"/>
              </a:rPr>
              <a:t>OKRUHY</a:t>
            </a:r>
          </a:p>
          <a:p>
            <a:pPr marL="205740" indent="-205740" algn="ctr">
              <a:spcBef>
                <a:spcPts val="270"/>
              </a:spcBef>
              <a:defRPr/>
            </a:pPr>
            <a:r>
              <a:rPr lang="cs-CZ" sz="2600" b="1" dirty="0">
                <a:latin typeface="Arial" pitchFamily="34" charset="0"/>
                <a:cs typeface="Arial" pitchFamily="34" charset="0"/>
                <a:sym typeface="Garamond" pitchFamily="18" charset="0"/>
              </a:rPr>
              <a:t>ZODPOVĚDNOST PP</a:t>
            </a:r>
          </a:p>
          <a:p>
            <a:pPr marL="205740" indent="-205740">
              <a:spcBef>
                <a:spcPts val="270"/>
              </a:spcBef>
              <a:defRPr/>
            </a:pPr>
            <a:endParaRPr lang="cs-CZ" sz="2600" b="1" dirty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marL="205740" indent="-205740" algn="ctr">
              <a:spcBef>
                <a:spcPts val="270"/>
              </a:spcBef>
              <a:defRPr/>
            </a:pP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AP Nr.4- THEMENBEREICHE</a:t>
            </a:r>
            <a:endParaRPr lang="cs-CZ" sz="2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marL="205740" indent="-205740" algn="ctr">
              <a:spcBef>
                <a:spcPts val="270"/>
              </a:spcBef>
              <a:defRPr/>
            </a:pPr>
            <a:r>
              <a:rPr lang="cs-CZ" sz="2600" b="1" i="1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ZUSTÄNDIGKEITEN</a:t>
            </a:r>
            <a:r>
              <a:rPr lang="de-DE" sz="2600" b="1" i="1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r>
              <a:rPr lang="de-DE" sz="2600" b="1" i="1" cap="all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der </a:t>
            </a:r>
            <a:r>
              <a:rPr lang="cs-CZ" sz="2600" b="1" i="1" cap="all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PP</a:t>
            </a:r>
          </a:p>
          <a:p>
            <a:pPr marL="205740" indent="-205740">
              <a:spcBef>
                <a:spcPts val="270"/>
              </a:spcBef>
              <a:defRPr/>
            </a:pPr>
            <a:endParaRPr lang="cs-CZ" sz="3200" dirty="0">
              <a:solidFill>
                <a:schemeClr val="accent2"/>
              </a:solidFill>
              <a:latin typeface="Garamond" pitchFamily="18" charset="0"/>
              <a:sym typeface="Garamond" pitchFamily="18" charset="0"/>
            </a:endParaRPr>
          </a:p>
          <a:p>
            <a:pPr marL="205740" indent="-205740">
              <a:spcBef>
                <a:spcPts val="270"/>
              </a:spcBef>
              <a:defRPr/>
            </a:pPr>
            <a:endParaRPr lang="cs-CZ" sz="3200" dirty="0">
              <a:solidFill>
                <a:schemeClr val="accent2"/>
              </a:solidFill>
              <a:latin typeface="Garamond" pitchFamily="18" charset="0"/>
              <a:sym typeface="Garamond" pitchFamily="18" charset="0"/>
            </a:endParaRPr>
          </a:p>
          <a:p>
            <a:pPr marL="205740" indent="-205740">
              <a:spcBef>
                <a:spcPts val="270"/>
              </a:spcBef>
              <a:defRPr/>
            </a:pPr>
            <a:endParaRPr lang="cs-CZ" sz="3200" dirty="0">
              <a:solidFill>
                <a:schemeClr val="accent2"/>
              </a:solidFill>
              <a:latin typeface="Garamond" pitchFamily="18" charset="0"/>
              <a:sym typeface="Garamond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14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6" name="Obrázek 5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/>
          </p:cNvSpPr>
          <p:nvPr/>
        </p:nvSpPr>
        <p:spPr bwMode="auto">
          <a:xfrm>
            <a:off x="748665" y="1290162"/>
            <a:ext cx="7193757" cy="498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b"/>
          <a:lstStyle/>
          <a:p>
            <a:pPr algn="just">
              <a:lnSpc>
                <a:spcPct val="140000"/>
              </a:lnSpc>
              <a:spcBef>
                <a:spcPts val="270"/>
              </a:spcBef>
              <a:buFontTx/>
              <a:buChar char="-"/>
            </a:pPr>
            <a:endParaRPr lang="cs-CZ" sz="1100" dirty="0">
              <a:solidFill>
                <a:srgbClr val="447E00"/>
              </a:solidFill>
              <a:latin typeface="Times New Roman" pitchFamily="18" charset="0"/>
              <a:sym typeface="Garamond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52431"/>
              </p:ext>
            </p:extLst>
          </p:nvPr>
        </p:nvGraphicFramePr>
        <p:xfrm>
          <a:off x="539552" y="548680"/>
          <a:ext cx="7841671" cy="5786095"/>
        </p:xfrm>
        <a:graphic>
          <a:graphicData uri="http://schemas.openxmlformats.org/drawingml/2006/table">
            <a:tbl>
              <a:tblPr/>
              <a:tblGrid>
                <a:gridCol w="290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7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Sasko</a:t>
                      </a:r>
                      <a:r>
                        <a:rPr lang="cs-CZ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Sachsen</a:t>
                      </a:r>
                      <a:endParaRPr lang="cs-CZ" sz="1400" i="1" dirty="0">
                        <a:solidFill>
                          <a:schemeClr val="accent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Bavorsko</a:t>
                      </a:r>
                      <a:r>
                        <a:rPr lang="cs-CZ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Bayern</a:t>
                      </a:r>
                      <a:endParaRPr lang="cs-CZ" sz="1400" i="1" dirty="0">
                        <a:solidFill>
                          <a:schemeClr val="accent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CZ</a:t>
                      </a:r>
                      <a:endParaRPr lang="cs-CZ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1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Civilní obrana a řízení rizik/</a:t>
                      </a:r>
                      <a:endParaRPr lang="cs-CZ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Zivilschutz und Risikomanagement</a:t>
                      </a:r>
                      <a:r>
                        <a:rPr lang="de-DE" sz="1400" b="1" i="1" baseline="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de-DE" sz="1400" noProof="0" dirty="0">
                        <a:solidFill>
                          <a:schemeClr val="accent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PP2-Vogtlandkr.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PP4-Regierung 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Oberfranken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LP-KK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1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Vzdělávání mladých  a sociální oblast/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Jungendbildung und Soziales</a:t>
                      </a:r>
                      <a:endParaRPr lang="de-DE" sz="1400" noProof="0" dirty="0">
                        <a:solidFill>
                          <a:schemeClr val="accent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PP3-EuregioEgrensis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PP4-Regierung 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Oberfranken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LP-KK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životní prostředí/ </a:t>
                      </a:r>
                      <a:r>
                        <a:rPr lang="de-DE" sz="1400" b="1" i="1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Umweltschutz</a:t>
                      </a:r>
                      <a:endParaRPr lang="de-DE" sz="1400" noProof="0" dirty="0">
                        <a:solidFill>
                          <a:schemeClr val="accent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PP2-Vogtlandkr.</a:t>
                      </a: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PP4-Regierung 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Oberfranken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LP-KK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Doprava/</a:t>
                      </a:r>
                      <a:r>
                        <a:rPr lang="de-DE" sz="1400" b="1" i="1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Verkehr</a:t>
                      </a:r>
                      <a:endParaRPr lang="de-DE" sz="1400" i="1" noProof="0" dirty="0">
                        <a:solidFill>
                          <a:schemeClr val="accent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   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PP2-Vogtlandkr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PP5-Bayreuth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PP1/PP2 –Cheb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49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Cestovní ruch a lázeňství/</a:t>
                      </a:r>
                      <a:endParaRPr lang="cs-CZ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Tourismus und Badewesen</a:t>
                      </a:r>
                      <a:endParaRPr lang="de-DE" sz="1400" noProof="0" dirty="0">
                        <a:solidFill>
                          <a:schemeClr val="accent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PP2-Vogtlandkr.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PP3-EuregioEgrensis</a:t>
                      </a:r>
                      <a:r>
                        <a:rPr lang="cs-CZ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PP6-Wunsiedel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PP7-Ldkrs 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Hof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PP1/PP2 –Cheb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PP3- </a:t>
                      </a: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Mariánskolázeňsko</a:t>
                      </a:r>
                      <a:endParaRPr lang="cs-CZ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49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regionální rozvoj a územní </a:t>
                      </a:r>
                      <a:r>
                        <a:rPr lang="cs-CZ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plánování+moderní veřejná správa +GIS</a:t>
                      </a: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endParaRPr lang="cs-CZ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Regional- und </a:t>
                      </a:r>
                      <a:r>
                        <a:rPr lang="de-DE" sz="1400" b="1" i="1" noProof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Raumplanung+moderne</a:t>
                      </a:r>
                      <a:r>
                        <a:rPr lang="de-DE" sz="1400" b="1" i="1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Verwaltung+ </a:t>
                      </a:r>
                      <a:r>
                        <a:rPr lang="de-DE" sz="1400" b="1" i="1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GIS</a:t>
                      </a:r>
                      <a:endParaRPr lang="de-DE" sz="1400" dirty="0">
                        <a:solidFill>
                          <a:schemeClr val="accent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PP2-Vogtlandkr.</a:t>
                      </a: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PP4-Regierung </a:t>
                      </a:r>
                      <a:r>
                        <a:rPr lang="cs-CZ" sz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Oberfranken</a:t>
                      </a:r>
                      <a:endParaRPr lang="cs-CZ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PP6-Wunsiedel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PP7-Ldkrs 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Hof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165" marR="501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LP-KK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355976" y="6381328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15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7" name="Obrázek 6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554355" y="836712"/>
            <a:ext cx="8295323" cy="511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algn="ctr">
              <a:spcBef>
                <a:spcPts val="270"/>
              </a:spcBef>
            </a:pP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VÝSTUPY PROJEKTU</a:t>
            </a:r>
          </a:p>
          <a:p>
            <a:pPr algn="ctr">
              <a:spcBef>
                <a:spcPts val="270"/>
              </a:spcBef>
            </a:pPr>
            <a:r>
              <a:rPr lang="cs-CZ" sz="2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 OUTPUTS DES PROJEKTES</a:t>
            </a:r>
          </a:p>
          <a:p>
            <a:pPr algn="ctr">
              <a:spcBef>
                <a:spcPts val="270"/>
              </a:spcBef>
            </a:pPr>
            <a:endParaRPr lang="cs-CZ" sz="2600" b="1" dirty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ctr">
              <a:spcBef>
                <a:spcPts val="270"/>
              </a:spcBef>
            </a:pPr>
            <a:r>
              <a:rPr lang="cs-CZ" sz="1600" b="1" dirty="0">
                <a:latin typeface="Arial" pitchFamily="34" charset="0"/>
                <a:cs typeface="Arial" pitchFamily="34" charset="0"/>
                <a:sym typeface="Garamond" pitchFamily="18" charset="0"/>
              </a:rPr>
              <a:t>(„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MĚKKÝPROJEKT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“/“</a:t>
            </a:r>
            <a:r>
              <a:rPr lang="cs-CZ" sz="1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WEICHES PROJEKT“)</a:t>
            </a:r>
            <a:endParaRPr lang="cs-CZ" sz="1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>
              <a:spcBef>
                <a:spcPts val="270"/>
              </a:spcBef>
            </a:pPr>
            <a:endParaRPr lang="cs-CZ" sz="3200" dirty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lvl="2">
              <a:spcBef>
                <a:spcPts val="270"/>
              </a:spcBef>
              <a:buFontTx/>
              <a:buChar char="•"/>
            </a:pPr>
            <a:r>
              <a:rPr lang="cs-CZ" cap="all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WORKSHOPY/</a:t>
            </a:r>
            <a:r>
              <a:rPr lang="cs-CZ" i="1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WORKSHOPS</a:t>
            </a:r>
            <a:endParaRPr lang="cs-CZ" i="1" cap="all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lvl="2">
              <a:spcBef>
                <a:spcPts val="270"/>
              </a:spcBef>
              <a:buFontTx/>
              <a:buChar char="•"/>
            </a:pPr>
            <a:r>
              <a:rPr lang="cs-CZ" cap="all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KONFERENCE/</a:t>
            </a:r>
            <a:r>
              <a:rPr lang="de-DE" i="1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KONFERENZ</a:t>
            </a:r>
            <a:r>
              <a:rPr lang="cs-CZ" i="1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</a:t>
            </a:r>
            <a:endParaRPr lang="cs-CZ" cap="all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lvl="2">
              <a:spcBef>
                <a:spcPts val="270"/>
              </a:spcBef>
              <a:buFontTx/>
              <a:buChar char="•"/>
            </a:pPr>
            <a:r>
              <a:rPr lang="cs-CZ" cap="all" dirty="0">
                <a:latin typeface="Arial" pitchFamily="34" charset="0"/>
                <a:cs typeface="Arial" pitchFamily="34" charset="0"/>
                <a:sym typeface="Garamond" pitchFamily="18" charset="0"/>
              </a:rPr>
              <a:t>PRACOVNÍ </a:t>
            </a:r>
            <a:r>
              <a:rPr lang="cs-CZ" cap="all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SKUPINY/</a:t>
            </a:r>
            <a:r>
              <a:rPr lang="de-DE" i="1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ARBEITSGRUPPE</a:t>
            </a:r>
            <a:r>
              <a:rPr lang="cs-CZ" i="1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cs-CZ" cap="all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lvl="2">
              <a:spcBef>
                <a:spcPts val="270"/>
              </a:spcBef>
              <a:buFontTx/>
              <a:buChar char="•"/>
            </a:pPr>
            <a:r>
              <a:rPr lang="cs-CZ" cap="all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STRATEGIE/</a:t>
            </a:r>
            <a:r>
              <a:rPr lang="de-DE" cap="all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r>
              <a:rPr lang="de-DE" i="1" cap="all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StrategieN</a:t>
            </a:r>
            <a:endParaRPr lang="de-DE" i="1" cap="all" dirty="0" smtClean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lvl="2">
              <a:spcBef>
                <a:spcPts val="270"/>
              </a:spcBef>
              <a:buFontTx/>
              <a:buChar char="•"/>
            </a:pPr>
            <a:r>
              <a:rPr lang="cs-CZ" cap="all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PILOTNÍ PROJEKTY/</a:t>
            </a:r>
            <a:r>
              <a:rPr lang="cs-CZ" i="1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 PILOTPROJEKTE</a:t>
            </a:r>
            <a:r>
              <a:rPr lang="cs-CZ" i="1" cap="all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endParaRPr lang="cs-CZ" cap="all" dirty="0">
              <a:latin typeface="Arial" pitchFamily="34" charset="0"/>
              <a:cs typeface="Arial" pitchFamily="34" charset="0"/>
              <a:sym typeface="Garamond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16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5" name="Obrázek 4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467544" y="1196752"/>
            <a:ext cx="8295323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algn="ctr">
              <a:spcBef>
                <a:spcPts val="270"/>
              </a:spcBef>
            </a:pP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PILOTNÍ PROJEKTY/ </a:t>
            </a: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PILOTPROJEKTE</a:t>
            </a:r>
            <a:r>
              <a:rPr lang="cs-CZ" sz="2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I</a:t>
            </a:r>
            <a:endParaRPr lang="cs-CZ" sz="2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17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82494"/>
              </p:ext>
            </p:extLst>
          </p:nvPr>
        </p:nvGraphicFramePr>
        <p:xfrm>
          <a:off x="395536" y="1700808"/>
          <a:ext cx="8367331" cy="3939681"/>
        </p:xfrm>
        <a:graphic>
          <a:graphicData uri="http://schemas.openxmlformats.org/drawingml/2006/table">
            <a:tbl>
              <a:tblPr/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CZ-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Bavorsko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/Bayern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Rozvojový koncept regionu </a:t>
                      </a:r>
                      <a:r>
                        <a:rPr lang="cs-CZ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Waldsassen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-Cheb (EGRENSIS PARK)/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Entwicklungskonzept für die Region Waldsassen </a:t>
                      </a:r>
                      <a:r>
                        <a:rPr lang="de-DE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Cheb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(EGRENSIS PARK)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PP2-Cheb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Potenciál nákladní dopravy v </a:t>
                      </a:r>
                      <a:r>
                        <a:rPr lang="cs-CZ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česko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bavorském příhraničí/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Potenzial de</a:t>
                      </a:r>
                      <a:r>
                        <a:rPr lang="cs-CZ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Güterverkehr</a:t>
                      </a:r>
                      <a:r>
                        <a:rPr lang="cs-CZ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im bayerisch</a:t>
                      </a:r>
                      <a:r>
                        <a:rPr lang="cs-CZ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cs-CZ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tschechischen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Grenzraum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PP2-Cheb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Analýza</a:t>
                      </a:r>
                      <a:r>
                        <a:rPr lang="de-DE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aktuálního</a:t>
                      </a:r>
                      <a:r>
                        <a:rPr lang="de-DE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stavu</a:t>
                      </a:r>
                      <a:r>
                        <a:rPr lang="de-DE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elektromobility</a:t>
                      </a:r>
                      <a:r>
                        <a:rPr lang="de-DE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Analyse des aktuellen Standes im Bereich der Elektromobilität</a:t>
                      </a:r>
                      <a:endParaRPr lang="de-DE" sz="1600" i="1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P4-Oberfranken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Koncept sanace hraničních rybníků u měst </a:t>
                      </a:r>
                      <a:r>
                        <a:rPr lang="cs-CZ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Schirding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/Pomezí </a:t>
                      </a: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Konzept zur Sanierung des Grenzteichs bei  </a:t>
                      </a:r>
                      <a:r>
                        <a:rPr lang="de-DE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Schirding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</a:t>
                      </a:r>
                      <a:r>
                        <a:rPr lang="de-DE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Pomezi</a:t>
                      </a:r>
                      <a:endParaRPr lang="de-DE" sz="1600" i="1" noProof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PP4-Oberfranken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"</a:t>
                      </a:r>
                      <a:r>
                        <a:rPr lang="cs-CZ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Cykloregion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cs-CZ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česko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bavorské lázně"-marketingová strategie a sestavení tras/ </a:t>
                      </a: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"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Radwanderregion Bayerisch-</a:t>
                      </a:r>
                      <a:r>
                        <a:rPr lang="de-DE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Bömische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Bäder"-Marketingstrategie und </a:t>
                      </a:r>
                      <a:r>
                        <a:rPr lang="de-DE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Routengestalltung</a:t>
                      </a:r>
                      <a:endParaRPr lang="de-DE" sz="1600" i="1" noProof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PP6-Ldks Wunsiedel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PP7-Ldks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Hof</a:t>
                      </a:r>
                      <a:endParaRPr lang="cs-CZ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Obrázek 6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467544" y="1196752"/>
            <a:ext cx="8295323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algn="ctr">
              <a:spcBef>
                <a:spcPts val="270"/>
              </a:spcBef>
            </a:pP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PILOTNÍ PROJEKTY/ </a:t>
            </a: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PILOTPROJEKTE</a:t>
            </a:r>
            <a:r>
              <a:rPr lang="cs-CZ" sz="2600" b="1" i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 II</a:t>
            </a:r>
            <a:endParaRPr lang="cs-CZ" sz="2600" b="1" i="1" dirty="0">
              <a:latin typeface="Arial" pitchFamily="34" charset="0"/>
              <a:cs typeface="Arial" pitchFamily="34" charset="0"/>
              <a:sym typeface="Garamond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18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28298"/>
              </p:ext>
            </p:extLst>
          </p:nvPr>
        </p:nvGraphicFramePr>
        <p:xfrm>
          <a:off x="395536" y="1700808"/>
          <a:ext cx="8336439" cy="3855720"/>
        </p:xfrm>
        <a:graphic>
          <a:graphicData uri="http://schemas.openxmlformats.org/drawingml/2006/table">
            <a:tbl>
              <a:tblPr/>
              <a:tblGrid>
                <a:gridCol w="580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CZ-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Bavorsko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/Bayern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Studie k dalšímu rozboji integrovaných jízdních </a:t>
                      </a:r>
                      <a:r>
                        <a:rPr lang="de-DE" sz="1600" i="1" noProof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řádů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/Studie zur Weiterentwicklung de</a:t>
                      </a:r>
                      <a:r>
                        <a:rPr lang="cs-CZ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cs-CZ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integrierten</a:t>
                      </a:r>
                      <a:r>
                        <a:rPr lang="cs-CZ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Taktfahrpl</a:t>
                      </a:r>
                      <a:r>
                        <a:rPr lang="cs-CZ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äne</a:t>
                      </a:r>
                      <a:endParaRPr lang="de-DE" sz="1600" i="1" noProof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 5- Bayreuth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Turistický </a:t>
                      </a:r>
                      <a:r>
                        <a:rPr lang="cs-CZ" sz="1600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geoportál</a:t>
                      </a: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Touristisches Geoportal</a:t>
                      </a:r>
                      <a:endParaRPr lang="de-DE" sz="1600" i="1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PP6-Ldks Wunsiedel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PP7-Ldks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Hof</a:t>
                      </a:r>
                      <a:endParaRPr lang="cs-CZ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Vyhledávací studie na řešení nedostatečných úseků cyklotras, cyklostezek a kritických míst z hlediska bezpečnosti /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Studie zur Behebung mangelhafter Abschnitte von Radstrecken, Radwanderwegen und Abschnitten, die aus Sicht</a:t>
                      </a:r>
                      <a:r>
                        <a:rPr lang="de-DE" sz="1600" i="1" baseline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der Verkehrssicherheit als kritisch zu betrachten sind</a:t>
                      </a:r>
                      <a:endParaRPr lang="de-DE" sz="1600" i="1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PP3-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Mariánskolázeňsko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Studie </a:t>
                      </a:r>
                      <a:r>
                        <a:rPr lang="cs-CZ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tématických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 naučných tras (včetně jejich propagace) pro </a:t>
                      </a:r>
                      <a:r>
                        <a:rPr lang="cs-CZ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cyklo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 ostatní </a:t>
                      </a:r>
                      <a:r>
                        <a:rPr lang="cs-CZ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nemotorovovou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dopravu </a:t>
                      </a: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Studie zu Themen-</a:t>
                      </a:r>
                      <a:r>
                        <a:rPr lang="de-DE" sz="1600" i="1" baseline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und Lehrpfaden (einschließlich ihrer Bewerbung) für den Rad- sowie den sonstigen nicht motorisierten Verkehr</a:t>
                      </a:r>
                      <a:endParaRPr lang="de-DE" sz="1600" i="1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PP3-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Mariánskolázeňsko</a:t>
                      </a:r>
                      <a:endParaRPr lang="cs-CZ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rázek 6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467544" y="1196752"/>
            <a:ext cx="8295323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algn="ctr">
              <a:spcBef>
                <a:spcPts val="270"/>
              </a:spcBef>
            </a:pP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PILOTNÍ PROJEKTY/ </a:t>
            </a: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PILOTPROJEKTE</a:t>
            </a:r>
            <a:r>
              <a:rPr lang="cs-CZ" sz="2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III</a:t>
            </a:r>
            <a:endParaRPr lang="cs-CZ" sz="2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19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72162"/>
              </p:ext>
            </p:extLst>
          </p:nvPr>
        </p:nvGraphicFramePr>
        <p:xfrm>
          <a:off x="368864" y="1804845"/>
          <a:ext cx="8367331" cy="3587072"/>
        </p:xfrm>
        <a:graphic>
          <a:graphicData uri="http://schemas.openxmlformats.org/drawingml/2006/table">
            <a:tbl>
              <a:tblPr/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CZ-Sasko/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Sachsen</a:t>
                      </a: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Tvorba SW pro řízení invazivních rostlin/ 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Entwicklung einer </a:t>
                      </a:r>
                      <a:r>
                        <a:rPr lang="de-DE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Softwar</a:t>
                      </a:r>
                      <a:r>
                        <a:rPr lang="cs-CZ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zum </a:t>
                      </a:r>
                      <a:r>
                        <a:rPr lang="de-DE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Neophytenmanagement</a:t>
                      </a:r>
                      <a:r>
                        <a:rPr lang="de-DE" sz="1600" i="1" baseline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PP2-Vogtlandkreis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Vytvoření nové struktury </a:t>
                      </a:r>
                      <a:r>
                        <a:rPr lang="cs-CZ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geoportálu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 jeho databanky/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Entwicklung</a:t>
                      </a:r>
                      <a:r>
                        <a:rPr lang="de-DE" sz="1600" i="1" baseline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einer neuen Struktur des Geoportal</a:t>
                      </a:r>
                      <a:r>
                        <a:rPr lang="cs-CZ" sz="1600" i="1" baseline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de-DE" sz="1600" i="1" baseline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und seiner Datenbank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PP2-Vogtlandkreis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Vytvoření/obnova SW pro vícejazyčný </a:t>
                      </a:r>
                      <a:r>
                        <a:rPr lang="cs-CZ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Geoportál</a:t>
                      </a: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Entwicklung bzw.</a:t>
                      </a:r>
                      <a:r>
                        <a:rPr lang="cs-CZ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Erneuerung der SW für das mehrsprachige Geoportal</a:t>
                      </a:r>
                      <a:endParaRPr lang="de-DE" sz="1600" i="1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PP2-Vogtlandkreis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Tvorba</a:t>
                      </a:r>
                      <a:r>
                        <a:rPr lang="de-DE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SW pro </a:t>
                      </a:r>
                      <a:r>
                        <a:rPr lang="de-DE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vícejazyčkou</a:t>
                      </a:r>
                      <a:r>
                        <a:rPr lang="de-DE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6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databanku</a:t>
                      </a:r>
                      <a:r>
                        <a:rPr lang="de-DE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600" i="1" noProof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Eintwicklung</a:t>
                      </a:r>
                      <a:r>
                        <a:rPr lang="de-DE" sz="1600" i="1" baseline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einer Software für eine mehrsprachige Datenbank</a:t>
                      </a:r>
                      <a:endParaRPr lang="de-DE" sz="1600" i="1" noProof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PP2-Vogtlandkreis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Brožura k přeshraničnímu vzdělávání/ </a:t>
                      </a:r>
                      <a:r>
                        <a:rPr lang="cs-CZ" sz="1600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Broschüre</a:t>
                      </a: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cs-CZ" sz="1600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zum</a:t>
                      </a: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cs-CZ" sz="1600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Bildungsbereich</a:t>
                      </a:r>
                      <a:endParaRPr lang="cs-CZ" sz="16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PP3-EE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Brožura cestovního ruchu</a:t>
                      </a: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</a:t>
                      </a:r>
                      <a:r>
                        <a:rPr lang="cs-CZ" sz="1600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Broschüre</a:t>
                      </a: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cs-CZ" sz="1600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zum</a:t>
                      </a:r>
                      <a:r>
                        <a:rPr lang="cs-CZ" sz="16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cs-CZ" sz="1600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Tourismus</a:t>
                      </a:r>
                      <a:endParaRPr lang="cs-CZ" sz="16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PP3-EE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Obrázek 6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5785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8194" name="Rectangle 2"/>
          <p:cNvSpPr>
            <a:spLocks/>
          </p:cNvSpPr>
          <p:nvPr/>
        </p:nvSpPr>
        <p:spPr bwMode="auto">
          <a:xfrm>
            <a:off x="539552" y="836712"/>
            <a:ext cx="8136904" cy="13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b"/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Garamond" pitchFamily="18" charset="0"/>
              </a:rPr>
              <a:t>OBSAH PRESENTACE/ </a:t>
            </a:r>
          </a:p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cs-CZ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Garamond" pitchFamily="18" charset="0"/>
              </a:rPr>
              <a:t>AUFBAU DER PR</a:t>
            </a:r>
            <a:r>
              <a:rPr lang="de-DE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Garamond" pitchFamily="18" charset="0"/>
              </a:rPr>
              <a:t>ÄSENTATION</a:t>
            </a:r>
            <a:endParaRPr lang="en-US" sz="26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  <a:sym typeface="Garamond" pitchFamily="18" charset="0"/>
            </a:endParaRP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755576" y="2420888"/>
            <a:ext cx="7200800" cy="325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b"/>
          <a:lstStyle/>
          <a:p>
            <a:pPr algn="just">
              <a:lnSpc>
                <a:spcPct val="140000"/>
              </a:lnSpc>
              <a:spcBef>
                <a:spcPts val="270"/>
              </a:spcBef>
              <a:buFontTx/>
              <a:buChar char="-"/>
            </a:pPr>
            <a:endParaRPr lang="cs-CZ" sz="2200" dirty="0">
              <a:solidFill>
                <a:schemeClr val="accent2"/>
              </a:solidFill>
              <a:latin typeface="Garamond" pitchFamily="18" charset="0"/>
              <a:sym typeface="Garamond" pitchFamily="18" charset="0"/>
            </a:endParaRPr>
          </a:p>
          <a:p>
            <a:pPr algn="just">
              <a:lnSpc>
                <a:spcPct val="140000"/>
              </a:lnSpc>
              <a:spcBef>
                <a:spcPts val="270"/>
              </a:spcBef>
              <a:buFontTx/>
              <a:buChar char="-"/>
            </a:pPr>
            <a:endParaRPr lang="cs-CZ" sz="2200" dirty="0" smtClean="0">
              <a:solidFill>
                <a:schemeClr val="accent2"/>
              </a:solidFill>
              <a:latin typeface="Garamond" pitchFamily="18" charset="0"/>
              <a:sym typeface="Garamond" pitchFamily="18" charset="0"/>
            </a:endParaRPr>
          </a:p>
          <a:p>
            <a:pPr algn="just">
              <a:lnSpc>
                <a:spcPct val="140000"/>
              </a:lnSpc>
              <a:spcBef>
                <a:spcPts val="270"/>
              </a:spcBef>
              <a:buFontTx/>
              <a:buChar char="-"/>
            </a:pPr>
            <a:endParaRPr lang="cs-CZ" sz="2400" dirty="0" smtClean="0">
              <a:solidFill>
                <a:schemeClr val="accent2"/>
              </a:solidFill>
              <a:latin typeface="Garamond" pitchFamily="18" charset="0"/>
              <a:sym typeface="Garamond" pitchFamily="18" charset="0"/>
            </a:endParaRPr>
          </a:p>
          <a:p>
            <a:pPr lvl="0" algn="just">
              <a:lnSpc>
                <a:spcPct val="140000"/>
              </a:lnSpc>
              <a:spcBef>
                <a:spcPts val="270"/>
              </a:spcBef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Hlavní </a:t>
            </a:r>
            <a:r>
              <a:rPr lang="cs-CZ" dirty="0">
                <a:latin typeface="Arial" pitchFamily="34" charset="0"/>
                <a:cs typeface="Arial" pitchFamily="34" charset="0"/>
                <a:sym typeface="Garamond" pitchFamily="18" charset="0"/>
              </a:rPr>
              <a:t>myšlenka projektu – důvody </a:t>
            </a:r>
            <a:r>
              <a:rPr lang="cs-CZ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realizace /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Hauptidee des Projektes – Gründe für die Durchführung des Projektes</a:t>
            </a:r>
            <a:endParaRPr lang="de-DE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just">
              <a:lnSpc>
                <a:spcPct val="140000"/>
              </a:lnSpc>
              <a:spcBef>
                <a:spcPts val="270"/>
              </a:spcBef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Partneři projektu / 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Projektpartner</a:t>
            </a:r>
            <a:endParaRPr lang="de-DE" i="1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just">
              <a:lnSpc>
                <a:spcPct val="140000"/>
              </a:lnSpc>
              <a:spcBef>
                <a:spcPts val="270"/>
              </a:spcBef>
              <a:buFontTx/>
              <a:buChar char="-"/>
            </a:pPr>
            <a:r>
              <a:rPr lang="cs-CZ" dirty="0">
                <a:latin typeface="Arial" pitchFamily="34" charset="0"/>
                <a:cs typeface="Arial" pitchFamily="34" charset="0"/>
                <a:sym typeface="Garamond" pitchFamily="18" charset="0"/>
              </a:rPr>
              <a:t>Harmonogram </a:t>
            </a:r>
            <a:r>
              <a:rPr lang="cs-CZ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a rozpočet / 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Zeitplan und Budget</a:t>
            </a:r>
            <a:endParaRPr lang="cs-CZ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just">
              <a:lnSpc>
                <a:spcPct val="140000"/>
              </a:lnSpc>
              <a:spcBef>
                <a:spcPts val="270"/>
              </a:spcBef>
            </a:pPr>
            <a:r>
              <a:rPr lang="cs-CZ" i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-</a:t>
            </a:r>
            <a:r>
              <a:rPr lang="cs-CZ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  <a:sym typeface="Garamond" pitchFamily="18" charset="0"/>
              </a:rPr>
              <a:t>Tématické</a:t>
            </a:r>
            <a:r>
              <a:rPr lang="cs-CZ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 oblasti / </a:t>
            </a:r>
            <a:r>
              <a:rPr lang="cs-CZ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T</a:t>
            </a:r>
            <a:r>
              <a:rPr lang="de-DE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hemenbereiche</a:t>
            </a:r>
            <a:endParaRPr lang="de-DE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Pilotní </a:t>
            </a:r>
            <a:r>
              <a:rPr lang="cs-CZ" dirty="0">
                <a:latin typeface="Arial" pitchFamily="34" charset="0"/>
                <a:cs typeface="Arial" pitchFamily="34" charset="0"/>
                <a:sym typeface="Garamond" pitchFamily="18" charset="0"/>
              </a:rPr>
              <a:t>projekt/výstupy </a:t>
            </a:r>
            <a:r>
              <a:rPr lang="cs-CZ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projektu</a:t>
            </a:r>
            <a:r>
              <a:rPr lang="cs-CZ" i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/ 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Pilotprojekte</a:t>
            </a:r>
            <a:r>
              <a:rPr lang="cs-CZ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 / 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Projektergebnisse</a:t>
            </a:r>
            <a:endParaRPr lang="cs-CZ" i="1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just">
              <a:lnSpc>
                <a:spcPct val="140000"/>
              </a:lnSpc>
              <a:spcBef>
                <a:spcPts val="270"/>
              </a:spcBef>
              <a:buFontTx/>
              <a:buChar char="-"/>
            </a:pPr>
            <a:endParaRPr lang="cs-CZ" sz="2200" dirty="0">
              <a:solidFill>
                <a:srgbClr val="447E00"/>
              </a:solidFill>
              <a:latin typeface="Times New Roman" pitchFamily="18" charset="0"/>
              <a:sym typeface="Garamond" pitchFamily="18" charset="0"/>
            </a:endParaRPr>
          </a:p>
          <a:p>
            <a:pPr algn="just">
              <a:lnSpc>
                <a:spcPct val="140000"/>
              </a:lnSpc>
              <a:spcBef>
                <a:spcPts val="270"/>
              </a:spcBef>
              <a:buFontTx/>
              <a:buChar char="-"/>
            </a:pPr>
            <a:endParaRPr lang="en-US" sz="1100" dirty="0">
              <a:solidFill>
                <a:srgbClr val="447E00"/>
              </a:solidFill>
              <a:latin typeface="Times New Roman" pitchFamily="18" charset="0"/>
              <a:sym typeface="Garamond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2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6" name="Obrázek 5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1768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467544" y="1196752"/>
            <a:ext cx="8295323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algn="ctr">
              <a:spcBef>
                <a:spcPts val="270"/>
              </a:spcBef>
            </a:pP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PILOTNÍ PROJEKTY/ </a:t>
            </a: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PILOTPROJEKTE</a:t>
            </a:r>
            <a:r>
              <a:rPr lang="cs-CZ" sz="2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IV</a:t>
            </a:r>
            <a:endParaRPr lang="cs-CZ" sz="2600" b="1" dirty="0">
              <a:latin typeface="Arial" pitchFamily="34" charset="0"/>
              <a:cs typeface="Arial" pitchFamily="34" charset="0"/>
              <a:sym typeface="Garamond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20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64373"/>
              </p:ext>
            </p:extLst>
          </p:nvPr>
        </p:nvGraphicFramePr>
        <p:xfrm>
          <a:off x="395536" y="2636912"/>
          <a:ext cx="8208912" cy="2804160"/>
        </p:xfrm>
        <a:graphic>
          <a:graphicData uri="http://schemas.openxmlformats.org/drawingml/2006/table">
            <a:tbl>
              <a:tblPr/>
              <a:tblGrid>
                <a:gridCol w="488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CZ-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Sasko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Sachsen</a:t>
                      </a: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CZ-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Bavorsko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/Bayern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Průzkum atraktivity vybraných železničních tratí v česko-saském/bavorském příhraničí/ </a:t>
                      </a: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Untersuchung der Attraktivität ausgewählter Bahnstrecken im BY/SN/CZ Grenzraum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PP1-Cheb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PP2-Cheb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Přeshraniční regionální inovační strategie- ČR-BAVORSKO/Sasko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Grenzübergreifende regionale Innovationsstrategie Tschechische Republik</a:t>
                      </a:r>
                      <a:r>
                        <a:rPr lang="de-DE" sz="1600" i="1" baseline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Bayern / Sachsen </a:t>
                      </a:r>
                      <a:endParaRPr lang="de-DE" sz="1600" i="1" noProof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LP- KK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LP- KK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ázek 6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94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9990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554355" y="511493"/>
            <a:ext cx="8295323" cy="550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marL="205740" indent="-205740" algn="ctr">
              <a:spcBef>
                <a:spcPts val="270"/>
              </a:spcBef>
            </a:pP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VÍCE INFORMACÍ O PROJEKTU/ </a:t>
            </a:r>
          </a:p>
          <a:p>
            <a:pPr marL="205740" indent="-205740" algn="ctr">
              <a:spcBef>
                <a:spcPts val="270"/>
              </a:spcBef>
            </a:pP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MEHR INFOS ZUM PROJEKT </a:t>
            </a:r>
          </a:p>
          <a:p>
            <a:pPr marL="205740" indent="-205740" algn="ctr">
              <a:spcBef>
                <a:spcPts val="270"/>
              </a:spcBef>
            </a:pP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</a:p>
          <a:p>
            <a:pPr marL="205740" indent="-205740" algn="ctr">
              <a:spcBef>
                <a:spcPts val="270"/>
              </a:spcBef>
            </a:pPr>
            <a:endParaRPr lang="cs-CZ" sz="2200" b="1" dirty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marL="205740" indent="-205740" algn="ctr">
              <a:spcBef>
                <a:spcPts val="270"/>
              </a:spcBef>
            </a:pPr>
            <a:r>
              <a:rPr lang="cs-CZ" sz="4000" dirty="0" smtClean="0">
                <a:latin typeface="Arial" pitchFamily="34" charset="0"/>
                <a:cs typeface="Arial" pitchFamily="34" charset="0"/>
                <a:sym typeface="Garamond" pitchFamily="18" charset="0"/>
                <a:hlinkClick r:id="rId4"/>
              </a:rPr>
              <a:t>www.clara3.eu</a:t>
            </a:r>
            <a:r>
              <a:rPr lang="cs-CZ" sz="4000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endParaRPr lang="cs-CZ" sz="4000" dirty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marL="205740" indent="-205740">
              <a:spcBef>
                <a:spcPts val="270"/>
              </a:spcBef>
            </a:pPr>
            <a:r>
              <a:rPr lang="cs-CZ" sz="4000" dirty="0">
                <a:latin typeface="Arial" pitchFamily="34" charset="0"/>
                <a:cs typeface="Arial" pitchFamily="34" charset="0"/>
                <a:sym typeface="Garamond" pitchFamily="18" charset="0"/>
              </a:rPr>
              <a:t>				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21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6" name="Obrázek 5" descr="C:\Users\gabriela.donovova\AppData\Local\Microsoft\Windows\Temporary Internet Files\Content.Word\EU+Hinweis_D+CZ_s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1071570"/>
          </a:xfrm>
        </p:spPr>
        <p:txBody>
          <a:bodyPr>
            <a:normAutofit/>
          </a:bodyPr>
          <a:lstStyle/>
          <a:p>
            <a:r>
              <a:rPr lang="de-DE" sz="2200" b="1" kern="100" cap="all" dirty="0" err="1" smtClean="0">
                <a:latin typeface="Arial" pitchFamily="34" charset="0"/>
                <a:cs typeface="Arial" pitchFamily="34" charset="0"/>
              </a:rPr>
              <a:t>Děkuji</a:t>
            </a:r>
            <a:r>
              <a:rPr lang="de-DE" sz="2200" b="1" kern="1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kern="100" cap="all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de-DE" sz="2200" b="1" kern="1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kern="100" cap="all" dirty="0" err="1" smtClean="0">
                <a:latin typeface="Arial" pitchFamily="34" charset="0"/>
                <a:cs typeface="Arial" pitchFamily="34" charset="0"/>
              </a:rPr>
              <a:t>pozornost</a:t>
            </a:r>
            <a:r>
              <a:rPr lang="de-DE" sz="2200" b="1" kern="100" cap="all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200" b="1" kern="100" cap="all" dirty="0" smtClean="0">
                <a:latin typeface="Arial" pitchFamily="34" charset="0"/>
                <a:cs typeface="Arial" pitchFamily="34" charset="0"/>
              </a:rPr>
            </a:br>
            <a:r>
              <a:rPr lang="de-DE" sz="2200" b="1" i="1" kern="100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Dank</a:t>
            </a:r>
            <a:r>
              <a:rPr lang="cs-CZ" sz="2200" b="1" i="1" kern="100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2200" b="1" i="1" kern="100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für Ihre Aufmerksamkeit</a:t>
            </a:r>
            <a:endParaRPr lang="cs-CZ" i="1" cap="all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6248" y="3214686"/>
            <a:ext cx="5643602" cy="2143140"/>
          </a:xfrm>
        </p:spPr>
        <p:txBody>
          <a:bodyPr>
            <a:normAutofit fontScale="92500" lnSpcReduction="20000"/>
          </a:bodyPr>
          <a:lstStyle/>
          <a:p>
            <a:pPr algn="l">
              <a:defRPr/>
            </a:pP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Ing. Jana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Bělohoubková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l">
              <a:defRPr/>
            </a:pPr>
            <a:r>
              <a:rPr lang="cs-CZ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e-mail</a:t>
            </a:r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:  </a:t>
            </a:r>
            <a:r>
              <a:rPr lang="cs-CZ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jana.belohoubkova</a:t>
            </a:r>
            <a:r>
              <a:rPr lang="cs-CZ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@</a:t>
            </a:r>
            <a:r>
              <a:rPr lang="cs-CZ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kr</a:t>
            </a:r>
            <a:r>
              <a:rPr lang="cs-CZ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-</a:t>
            </a:r>
            <a:r>
              <a:rPr lang="cs-CZ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karlovarsky.cz</a:t>
            </a:r>
            <a:r>
              <a:rPr lang="cs-CZ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</a:p>
          <a:p>
            <a:pPr algn="l">
              <a:defRPr/>
            </a:pPr>
            <a:r>
              <a:rPr lang="cs-CZ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tel.: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+420 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354 222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271</a:t>
            </a:r>
          </a:p>
          <a:p>
            <a:pPr algn="l">
              <a:defRPr/>
            </a:pPr>
            <a:r>
              <a:rPr lang="cs-CZ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GSM: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+420 736 650 759</a:t>
            </a:r>
          </a:p>
          <a:p>
            <a:pPr algn="l">
              <a:defRPr/>
            </a:pP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l">
              <a:defRPr/>
            </a:pP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Karlovarský kraj</a:t>
            </a:r>
          </a:p>
          <a:p>
            <a:pPr algn="l">
              <a:defRPr/>
            </a:pP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Krajský úřad</a:t>
            </a:r>
          </a:p>
          <a:p>
            <a:pPr algn="l">
              <a:defRPr/>
            </a:pP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Závodní 353/88 </a:t>
            </a:r>
            <a:b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</a:b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360 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06 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Karlovy Vary </a:t>
            </a:r>
            <a:b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</a:br>
            <a:r>
              <a:rPr lang="cs-CZ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http://www.kr-karlovarsky.cz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500298" y="3214686"/>
            <a:ext cx="1357322" cy="1512609"/>
            <a:chOff x="-4656" y="1566"/>
            <a:chExt cx="3636" cy="4404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-4619" y="1596"/>
              <a:ext cx="3540" cy="4257"/>
              <a:chOff x="-4619" y="1596"/>
              <a:chExt cx="3540" cy="4257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-4619" y="1596"/>
                <a:ext cx="3540" cy="4153"/>
                <a:chOff x="-4619" y="1596"/>
                <a:chExt cx="3540" cy="4153"/>
              </a:xfrm>
            </p:grpSpPr>
            <p:sp>
              <p:nvSpPr>
                <p:cNvPr id="13" name="Rectangle 6"/>
                <p:cNvSpPr>
                  <a:spLocks noChangeArrowheads="1"/>
                </p:cNvSpPr>
                <p:nvPr/>
              </p:nvSpPr>
              <p:spPr bwMode="auto">
                <a:xfrm>
                  <a:off x="-4619" y="1596"/>
                  <a:ext cx="3540" cy="3865"/>
                </a:xfrm>
                <a:prstGeom prst="rect">
                  <a:avLst/>
                </a:prstGeom>
                <a:solidFill>
                  <a:schemeClr val="bg1">
                    <a:alpha val="39999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" name="Rectangle 7"/>
                <p:cNvSpPr>
                  <a:spLocks noChangeArrowheads="1"/>
                </p:cNvSpPr>
                <p:nvPr/>
              </p:nvSpPr>
              <p:spPr bwMode="auto">
                <a:xfrm>
                  <a:off x="-2924" y="5377"/>
                  <a:ext cx="1599" cy="372"/>
                </a:xfrm>
                <a:prstGeom prst="rect">
                  <a:avLst/>
                </a:prstGeom>
                <a:solidFill>
                  <a:schemeClr val="bg1">
                    <a:alpha val="39999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 rot="2412143">
                <a:off x="-1365" y="5304"/>
                <a:ext cx="237" cy="499"/>
              </a:xfrm>
              <a:prstGeom prst="ellipse">
                <a:avLst/>
              </a:prstGeom>
              <a:solidFill>
                <a:schemeClr val="bg1">
                  <a:alpha val="3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 rot="1609216">
                <a:off x="-2866" y="5605"/>
                <a:ext cx="163" cy="248"/>
              </a:xfrm>
              <a:prstGeom prst="ellipse">
                <a:avLst/>
              </a:prstGeom>
              <a:solidFill>
                <a:schemeClr val="bg1">
                  <a:alpha val="3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9" name="Picture 10" descr="Znak_kuk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656" y="1566"/>
              <a:ext cx="3636" cy="4404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ovéPole 15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22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58" name="Rectangle 2"/>
          <p:cNvSpPr>
            <a:spLocks/>
          </p:cNvSpPr>
          <p:nvPr/>
        </p:nvSpPr>
        <p:spPr bwMode="auto">
          <a:xfrm>
            <a:off x="467544" y="2276872"/>
            <a:ext cx="81610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algn="ctr">
              <a:defRPr/>
            </a:pPr>
            <a:endParaRPr lang="cs-CZ" sz="2600" b="1" cap="all" dirty="0" smtClean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ctr">
              <a:defRPr/>
            </a:pPr>
            <a:endParaRPr lang="cs-CZ" sz="2600" b="1" cap="all" dirty="0" smtClean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ctr">
              <a:defRPr/>
            </a:pPr>
            <a:r>
              <a:rPr lang="cs-CZ" sz="2600" b="1" cap="all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HLAVNÍ </a:t>
            </a:r>
            <a:r>
              <a:rPr lang="cs-CZ" sz="2600" b="1" cap="all" dirty="0">
                <a:latin typeface="Arial" pitchFamily="34" charset="0"/>
                <a:cs typeface="Arial" pitchFamily="34" charset="0"/>
                <a:sym typeface="Garamond" pitchFamily="18" charset="0"/>
              </a:rPr>
              <a:t>MYŠLENKA </a:t>
            </a:r>
            <a:r>
              <a:rPr lang="cs-CZ" sz="2600" b="1" cap="all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PROJEKTU/</a:t>
            </a:r>
          </a:p>
          <a:p>
            <a:pPr algn="ctr">
              <a:defRPr/>
            </a:pPr>
            <a:r>
              <a:rPr lang="de-DE" sz="2600" b="1" i="1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H</a:t>
            </a:r>
            <a:r>
              <a:rPr lang="de-DE" sz="2600" b="1" i="1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auptidee des Projektes</a:t>
            </a:r>
          </a:p>
          <a:p>
            <a:pPr algn="ctr">
              <a:defRPr/>
            </a:pPr>
            <a:endParaRPr lang="cs-CZ" sz="2600" b="1" cap="all" dirty="0" smtClean="0"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Pokračování </a:t>
            </a: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aktivit </a:t>
            </a: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CLARA@EU.CZ</a:t>
            </a: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2004-2006 a CLARA2 2010-2013/</a:t>
            </a:r>
            <a:endParaRPr lang="cs-CZ" sz="2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de-DE" sz="20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Fortsetzungen der Aktivitäten von </a:t>
            </a:r>
            <a:r>
              <a:rPr lang="de-DE" sz="2000" i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4"/>
              </a:rPr>
              <a:t>CLARA@EU.CZ</a:t>
            </a:r>
            <a:r>
              <a:rPr lang="de-DE" sz="20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2004-2006</a:t>
            </a:r>
            <a:r>
              <a:rPr lang="cs-CZ" sz="20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u.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CLARA2 2010-2013</a:t>
            </a:r>
            <a:endParaRPr lang="cs-CZ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sz="2000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VÝZVA/ HERAUSFORDERUNG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endParaRPr lang="cs-CZ" sz="2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neexistuje dotační možnost pro trilaterální spolupráci Sasko + Bavorsko + 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KK</a:t>
            </a:r>
          </a:p>
          <a:p>
            <a:pPr lvl="0">
              <a:defRPr/>
            </a:pPr>
            <a:r>
              <a:rPr lang="de-DE" sz="20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 bestehen keine Fördermittelmöglichkeit für eine trilaterale Zusammenarbeit Sachsen + Bayern + </a:t>
            </a:r>
            <a:r>
              <a:rPr lang="de-DE" sz="20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Karlovarský</a:t>
            </a:r>
            <a:r>
              <a:rPr lang="de-DE" sz="20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kraj</a:t>
            </a:r>
            <a:endParaRPr lang="de-DE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5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3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5" name="Obrázek 4" descr="C:\Users\gabriela.donovova\AppData\Local\Microsoft\Windows\Temporary Internet Files\Content.Word\EU+Hinweis_D+CZ_s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2706" name="Rectangle 2"/>
          <p:cNvSpPr>
            <a:spLocks/>
          </p:cNvSpPr>
          <p:nvPr/>
        </p:nvSpPr>
        <p:spPr bwMode="auto">
          <a:xfrm>
            <a:off x="395536" y="1196752"/>
            <a:ext cx="8314124" cy="22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cs-CZ" sz="2600" b="1" dirty="0">
                <a:latin typeface="Arial" pitchFamily="34" charset="0"/>
                <a:cs typeface="Arial" pitchFamily="34" charset="0"/>
                <a:sym typeface="Garamond" pitchFamily="18" charset="0"/>
              </a:rPr>
              <a:t>ŘEŠENÍ/</a:t>
            </a:r>
            <a:r>
              <a:rPr lang="cs-CZ" sz="2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LÖSUNG</a:t>
            </a:r>
          </a:p>
          <a:p>
            <a:pPr algn="ctr">
              <a:defRPr/>
            </a:pPr>
            <a:r>
              <a:rPr lang="cs-CZ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 totožné projekty vždy pro 2 strany hranice</a:t>
            </a:r>
          </a:p>
          <a:p>
            <a:pPr algn="ctr">
              <a:defRPr/>
            </a:pPr>
            <a:r>
              <a:rPr lang="de-DE" sz="2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 vergleichbare </a:t>
            </a:r>
            <a:r>
              <a:rPr lang="de-DE" sz="2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Projekte für je 2 Seiten der </a:t>
            </a:r>
            <a:r>
              <a:rPr lang="de-DE" sz="2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Grenze</a:t>
            </a:r>
          </a:p>
          <a:p>
            <a:pPr>
              <a:lnSpc>
                <a:spcPct val="140000"/>
              </a:lnSpc>
              <a:spcBef>
                <a:spcPts val="270"/>
              </a:spcBef>
              <a:defRPr/>
            </a:pPr>
            <a:endParaRPr lang="cs-CZ" sz="25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spcBef>
                <a:spcPts val="270"/>
              </a:spcBef>
              <a:defRPr/>
            </a:pPr>
            <a:r>
              <a:rPr lang="cs-CZ" sz="2300" dirty="0" smtClean="0">
                <a:solidFill>
                  <a:srgbClr val="4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cs-CZ" sz="23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5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5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270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 cstate="print">
            <a:lum bright="38000" contrast="-100000"/>
            <a:grayscl/>
          </a:blip>
          <a:srcRect/>
          <a:stretch>
            <a:fillRect/>
          </a:stretch>
        </p:blipFill>
        <p:spPr bwMode="auto">
          <a:xfrm>
            <a:off x="7423785" y="5113497"/>
            <a:ext cx="27432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Freeform 5"/>
          <p:cNvSpPr>
            <a:spLocks/>
          </p:cNvSpPr>
          <p:nvPr/>
        </p:nvSpPr>
        <p:spPr bwMode="auto">
          <a:xfrm>
            <a:off x="-937260" y="-1950244"/>
            <a:ext cx="9324023" cy="7115176"/>
          </a:xfrm>
          <a:custGeom>
            <a:avLst/>
            <a:gdLst>
              <a:gd name="T0" fmla="*/ 2147483647 w 6526"/>
              <a:gd name="T1" fmla="*/ 2147483647 h 4980"/>
              <a:gd name="T2" fmla="*/ 2147483647 w 6526"/>
              <a:gd name="T3" fmla="*/ 2147483647 h 4980"/>
              <a:gd name="T4" fmla="*/ 2147483647 w 6526"/>
              <a:gd name="T5" fmla="*/ 2147483647 h 4980"/>
              <a:gd name="T6" fmla="*/ 2147483647 w 6526"/>
              <a:gd name="T7" fmla="*/ 2147483647 h 4980"/>
              <a:gd name="T8" fmla="*/ 2147483647 w 6526"/>
              <a:gd name="T9" fmla="*/ 2147483647 h 4980"/>
              <a:gd name="T10" fmla="*/ 2147483647 w 6526"/>
              <a:gd name="T11" fmla="*/ 2147483647 h 4980"/>
              <a:gd name="T12" fmla="*/ 2147483647 w 6526"/>
              <a:gd name="T13" fmla="*/ 2147483647 h 4980"/>
              <a:gd name="T14" fmla="*/ 2147483647 w 6526"/>
              <a:gd name="T15" fmla="*/ 2147483647 h 4980"/>
              <a:gd name="T16" fmla="*/ 2147483647 w 6526"/>
              <a:gd name="T17" fmla="*/ 2147483647 h 4980"/>
              <a:gd name="T18" fmla="*/ 2147483647 w 6526"/>
              <a:gd name="T19" fmla="*/ 2147483647 h 4980"/>
              <a:gd name="T20" fmla="*/ 2147483647 w 6526"/>
              <a:gd name="T21" fmla="*/ 2147483647 h 4980"/>
              <a:gd name="T22" fmla="*/ 2147483647 w 6526"/>
              <a:gd name="T23" fmla="*/ 2147483647 h 4980"/>
              <a:gd name="T24" fmla="*/ 2147483647 w 6526"/>
              <a:gd name="T25" fmla="*/ 2147483647 h 4980"/>
              <a:gd name="T26" fmla="*/ 2147483647 w 6526"/>
              <a:gd name="T27" fmla="*/ 2147483647 h 4980"/>
              <a:gd name="T28" fmla="*/ 2147483647 w 6526"/>
              <a:gd name="T29" fmla="*/ 2147483647 h 4980"/>
              <a:gd name="T30" fmla="*/ 2147483647 w 6526"/>
              <a:gd name="T31" fmla="*/ 2147483647 h 4980"/>
              <a:gd name="T32" fmla="*/ 2147483647 w 6526"/>
              <a:gd name="T33" fmla="*/ 2147483647 h 4980"/>
              <a:gd name="T34" fmla="*/ 2147483647 w 6526"/>
              <a:gd name="T35" fmla="*/ 2147483647 h 4980"/>
              <a:gd name="T36" fmla="*/ 2147483647 w 6526"/>
              <a:gd name="T37" fmla="*/ 2147483647 h 4980"/>
              <a:gd name="T38" fmla="*/ 2147483647 w 6526"/>
              <a:gd name="T39" fmla="*/ 2147483647 h 4980"/>
              <a:gd name="T40" fmla="*/ 2147483647 w 6526"/>
              <a:gd name="T41" fmla="*/ 2147483647 h 4980"/>
              <a:gd name="T42" fmla="*/ 2147483647 w 6526"/>
              <a:gd name="T43" fmla="*/ 2147483647 h 4980"/>
              <a:gd name="T44" fmla="*/ 2147483647 w 6526"/>
              <a:gd name="T45" fmla="*/ 2147483647 h 4980"/>
              <a:gd name="T46" fmla="*/ 2147483647 w 6526"/>
              <a:gd name="T47" fmla="*/ 2147483647 h 4980"/>
              <a:gd name="T48" fmla="*/ 2147483647 w 6526"/>
              <a:gd name="T49" fmla="*/ 2147483647 h 4980"/>
              <a:gd name="T50" fmla="*/ 2147483647 w 6526"/>
              <a:gd name="T51" fmla="*/ 2147483647 h 4980"/>
              <a:gd name="T52" fmla="*/ 2147483647 w 6526"/>
              <a:gd name="T53" fmla="*/ 2147483647 h 4980"/>
              <a:gd name="T54" fmla="*/ 2147483647 w 6526"/>
              <a:gd name="T55" fmla="*/ 2147483647 h 4980"/>
              <a:gd name="T56" fmla="*/ 2147483647 w 6526"/>
              <a:gd name="T57" fmla="*/ 2147483647 h 4980"/>
              <a:gd name="T58" fmla="*/ 2147483647 w 6526"/>
              <a:gd name="T59" fmla="*/ 2147483647 h 4980"/>
              <a:gd name="T60" fmla="*/ 2147483647 w 6526"/>
              <a:gd name="T61" fmla="*/ 2147483647 h 4980"/>
              <a:gd name="T62" fmla="*/ 0 w 6526"/>
              <a:gd name="T63" fmla="*/ 0 h 498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526"/>
              <a:gd name="T97" fmla="*/ 0 h 4980"/>
              <a:gd name="T98" fmla="*/ 6526 w 6526"/>
              <a:gd name="T99" fmla="*/ 4980 h 498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526" h="4980">
                <a:moveTo>
                  <a:pt x="5941" y="3998"/>
                </a:moveTo>
                <a:cubicBezTo>
                  <a:pt x="5543" y="3959"/>
                  <a:pt x="4878" y="4005"/>
                  <a:pt x="4633" y="4007"/>
                </a:cubicBezTo>
                <a:cubicBezTo>
                  <a:pt x="4456" y="4013"/>
                  <a:pt x="4250" y="4001"/>
                  <a:pt x="4075" y="4035"/>
                </a:cubicBezTo>
                <a:cubicBezTo>
                  <a:pt x="3972" y="4087"/>
                  <a:pt x="3813" y="4073"/>
                  <a:pt x="3701" y="4080"/>
                </a:cubicBezTo>
                <a:cubicBezTo>
                  <a:pt x="3619" y="4109"/>
                  <a:pt x="3413" y="4111"/>
                  <a:pt x="3317" y="4117"/>
                </a:cubicBezTo>
                <a:cubicBezTo>
                  <a:pt x="3261" y="4131"/>
                  <a:pt x="3208" y="4149"/>
                  <a:pt x="3152" y="4163"/>
                </a:cubicBezTo>
                <a:cubicBezTo>
                  <a:pt x="3125" y="4181"/>
                  <a:pt x="3109" y="4198"/>
                  <a:pt x="3079" y="4208"/>
                </a:cubicBezTo>
                <a:cubicBezTo>
                  <a:pt x="3026" y="4264"/>
                  <a:pt x="3118" y="4173"/>
                  <a:pt x="3006" y="4245"/>
                </a:cubicBezTo>
                <a:cubicBezTo>
                  <a:pt x="2965" y="4271"/>
                  <a:pt x="2934" y="4311"/>
                  <a:pt x="2887" y="4327"/>
                </a:cubicBezTo>
                <a:cubicBezTo>
                  <a:pt x="2875" y="4340"/>
                  <a:pt x="2860" y="4350"/>
                  <a:pt x="2850" y="4364"/>
                </a:cubicBezTo>
                <a:cubicBezTo>
                  <a:pt x="2799" y="4439"/>
                  <a:pt x="2860" y="4370"/>
                  <a:pt x="2814" y="4419"/>
                </a:cubicBezTo>
                <a:cubicBezTo>
                  <a:pt x="2811" y="4431"/>
                  <a:pt x="2809" y="4443"/>
                  <a:pt x="2805" y="4455"/>
                </a:cubicBezTo>
                <a:cubicBezTo>
                  <a:pt x="2799" y="4474"/>
                  <a:pt x="2786" y="4510"/>
                  <a:pt x="2786" y="4510"/>
                </a:cubicBezTo>
                <a:cubicBezTo>
                  <a:pt x="2789" y="4571"/>
                  <a:pt x="2790" y="4632"/>
                  <a:pt x="2795" y="4693"/>
                </a:cubicBezTo>
                <a:cubicBezTo>
                  <a:pt x="2796" y="4709"/>
                  <a:pt x="2798" y="4725"/>
                  <a:pt x="2805" y="4739"/>
                </a:cubicBezTo>
                <a:cubicBezTo>
                  <a:pt x="2817" y="4766"/>
                  <a:pt x="2891" y="4874"/>
                  <a:pt x="2923" y="4885"/>
                </a:cubicBezTo>
                <a:cubicBezTo>
                  <a:pt x="2978" y="4905"/>
                  <a:pt x="3049" y="4915"/>
                  <a:pt x="3106" y="4922"/>
                </a:cubicBezTo>
                <a:cubicBezTo>
                  <a:pt x="3263" y="4973"/>
                  <a:pt x="3885" y="4957"/>
                  <a:pt x="3938" y="4958"/>
                </a:cubicBezTo>
                <a:cubicBezTo>
                  <a:pt x="4264" y="4962"/>
                  <a:pt x="4591" y="4964"/>
                  <a:pt x="4917" y="4967"/>
                </a:cubicBezTo>
                <a:cubicBezTo>
                  <a:pt x="5146" y="4972"/>
                  <a:pt x="5339" y="4980"/>
                  <a:pt x="5557" y="4949"/>
                </a:cubicBezTo>
                <a:cubicBezTo>
                  <a:pt x="5625" y="4926"/>
                  <a:pt x="5705" y="4929"/>
                  <a:pt x="5776" y="4922"/>
                </a:cubicBezTo>
                <a:cubicBezTo>
                  <a:pt x="5886" y="4881"/>
                  <a:pt x="5746" y="4930"/>
                  <a:pt x="6050" y="4894"/>
                </a:cubicBezTo>
                <a:cubicBezTo>
                  <a:pt x="6097" y="4888"/>
                  <a:pt x="6232" y="4817"/>
                  <a:pt x="6279" y="4794"/>
                </a:cubicBezTo>
                <a:cubicBezTo>
                  <a:pt x="6323" y="4748"/>
                  <a:pt x="6261" y="4807"/>
                  <a:pt x="6343" y="4757"/>
                </a:cubicBezTo>
                <a:cubicBezTo>
                  <a:pt x="6427" y="4705"/>
                  <a:pt x="6319" y="4748"/>
                  <a:pt x="6398" y="4720"/>
                </a:cubicBezTo>
                <a:cubicBezTo>
                  <a:pt x="6427" y="4691"/>
                  <a:pt x="6446" y="4660"/>
                  <a:pt x="6480" y="4638"/>
                </a:cubicBezTo>
                <a:cubicBezTo>
                  <a:pt x="6524" y="4551"/>
                  <a:pt x="6512" y="4592"/>
                  <a:pt x="6526" y="4519"/>
                </a:cubicBezTo>
                <a:cubicBezTo>
                  <a:pt x="6512" y="4408"/>
                  <a:pt x="6523" y="4297"/>
                  <a:pt x="6453" y="4208"/>
                </a:cubicBezTo>
                <a:cubicBezTo>
                  <a:pt x="6418" y="4114"/>
                  <a:pt x="6276" y="4084"/>
                  <a:pt x="6187" y="4062"/>
                </a:cubicBezTo>
                <a:cubicBezTo>
                  <a:pt x="6160" y="4055"/>
                  <a:pt x="6133" y="4046"/>
                  <a:pt x="6105" y="4044"/>
                </a:cubicBezTo>
                <a:cubicBezTo>
                  <a:pt x="6029" y="4040"/>
                  <a:pt x="5953" y="4044"/>
                  <a:pt x="5877" y="4044"/>
                </a:cubicBezTo>
                <a:lnTo>
                  <a:pt x="0" y="0"/>
                </a:lnTo>
              </a:path>
            </a:pathLst>
          </a:custGeom>
          <a:noFill/>
          <a:ln w="25400">
            <a:noFill/>
            <a:round/>
            <a:headEnd/>
            <a:tailEnd/>
          </a:ln>
        </p:spPr>
        <p:txBody>
          <a:bodyPr lIns="82296" tIns="41148" rIns="82296" bIns="41148"/>
          <a:lstStyle/>
          <a:p>
            <a:endParaRPr lang="cs-CZ"/>
          </a:p>
        </p:txBody>
      </p:sp>
      <p:sp>
        <p:nvSpPr>
          <p:cNvPr id="7174" name="Oval 6"/>
          <p:cNvSpPr>
            <a:spLocks/>
          </p:cNvSpPr>
          <p:nvPr/>
        </p:nvSpPr>
        <p:spPr bwMode="auto">
          <a:xfrm>
            <a:off x="3923928" y="2420888"/>
            <a:ext cx="4922044" cy="2507456"/>
          </a:xfrm>
          <a:prstGeom prst="ellipse">
            <a:avLst/>
          </a:prstGeom>
          <a:solidFill>
            <a:srgbClr val="99CCFF">
              <a:alpha val="36078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296" tIns="41148" rIns="82296" bIns="41148" anchor="ctr"/>
          <a:lstStyle/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Cíl/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Ziel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ČR-SASKO/</a:t>
            </a:r>
          </a:p>
          <a:p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Tsch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.- SACHSEN</a:t>
            </a:r>
          </a:p>
          <a:p>
            <a:endParaRPr lang="cs-CZ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+PP SASKO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5" name="Oval 7"/>
          <p:cNvSpPr>
            <a:spLocks/>
          </p:cNvSpPr>
          <p:nvPr/>
        </p:nvSpPr>
        <p:spPr bwMode="auto">
          <a:xfrm>
            <a:off x="0" y="2348880"/>
            <a:ext cx="4507707" cy="2571750"/>
          </a:xfrm>
          <a:prstGeom prst="ellipse">
            <a:avLst/>
          </a:prstGeom>
          <a:solidFill>
            <a:srgbClr val="99CC00">
              <a:alpha val="36078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296" tIns="41148" rIns="82296" bIns="41148" anchor="ctr"/>
          <a:lstStyle/>
          <a:p>
            <a:r>
              <a:rPr lang="cs-CZ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Cíl/</a:t>
            </a:r>
            <a:r>
              <a:rPr lang="cs-CZ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Ziel</a:t>
            </a:r>
            <a:r>
              <a:rPr lang="cs-CZ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</a:t>
            </a:r>
          </a:p>
          <a:p>
            <a:r>
              <a:rPr lang="cs-CZ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ČR-SASKO/</a:t>
            </a:r>
          </a:p>
          <a:p>
            <a:r>
              <a:rPr lang="cs-CZ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Tsch</a:t>
            </a:r>
            <a:r>
              <a:rPr lang="cs-CZ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Rep</a:t>
            </a:r>
            <a:r>
              <a:rPr lang="cs-CZ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.- SACHSEN</a:t>
            </a:r>
          </a:p>
          <a:p>
            <a:endParaRPr lang="cs-CZ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+PP SASKO</a:t>
            </a:r>
            <a:endParaRPr lang="cs-CZ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4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995936" y="3212976"/>
            <a:ext cx="5040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LP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KK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C:\Users\gabriela.donovova\AppData\Local\Microsoft\Windows\Temporary Internet Files\Content.Word\EU+Hinweis_D+CZ_s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" fill="hold"/>
                                        <p:tgtEl>
                                          <p:spTgt spid="712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270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9090" name="Rectangle 2"/>
          <p:cNvSpPr>
            <a:spLocks/>
          </p:cNvSpPr>
          <p:nvPr/>
        </p:nvSpPr>
        <p:spPr bwMode="auto">
          <a:xfrm>
            <a:off x="251520" y="1052736"/>
            <a:ext cx="8551069" cy="522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2 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PROJEKTY/ </a:t>
            </a:r>
            <a:r>
              <a:rPr lang="cs-CZ" sz="2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2 </a:t>
            </a:r>
            <a:r>
              <a:rPr lang="cs-CZ" sz="2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PROJEK</a:t>
            </a:r>
            <a:r>
              <a:rPr lang="de-DE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endParaRPr lang="cs-CZ" sz="2600" b="1" i="1" cap="all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endParaRPr lang="cs-CZ" sz="2200" cap="all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cs-CZ" cap="all" dirty="0">
                <a:solidFill>
                  <a:srgbClr val="4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Česko-saská strana/</a:t>
            </a:r>
            <a:r>
              <a:rPr lang="cs-CZ" cap="all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 </a:t>
            </a:r>
          </a:p>
          <a:p>
            <a:pPr lvl="2">
              <a:defRPr/>
            </a:pPr>
            <a:r>
              <a:rPr lang="de-DE" i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Tschechisch-sächsische Seite</a:t>
            </a:r>
            <a:r>
              <a:rPr lang="cs-CZ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cs-CZ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cs-CZ" sz="1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„CLARA </a:t>
            </a:r>
            <a:r>
              <a:rPr lang="cs-CZ" sz="1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cs-CZ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Entwicklung der </a:t>
            </a:r>
            <a:r>
              <a:rPr lang="cs-CZ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de-DE" sz="1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artnerschaftlichen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Zusammenarbeit </a:t>
            </a:r>
            <a:r>
              <a:rPr lang="cs-CZ" sz="1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der 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öffentlichen Verwaltung in </a:t>
            </a:r>
            <a:r>
              <a:rPr lang="de-DE" sz="1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der 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tschechisch-</a:t>
            </a:r>
            <a:r>
              <a:rPr lang="de-DE" sz="1400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sächsischen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Region</a:t>
            </a:r>
            <a:r>
              <a:rPr lang="cs-CZ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“ </a:t>
            </a:r>
            <a:endParaRPr lang="de-DE" sz="1400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cs-CZ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 „CLARA </a:t>
            </a: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III</a:t>
            </a:r>
            <a:r>
              <a:rPr lang="cs-CZ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: Rozvoj společné partnerské spolupráce veřejné správy v </a:t>
            </a:r>
            <a:r>
              <a:rPr lang="cs-CZ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česko</a:t>
            </a:r>
            <a:r>
              <a:rPr lang="cs-CZ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 </a:t>
            </a:r>
            <a:r>
              <a:rPr lang="cs-CZ" sz="1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saském</a:t>
            </a:r>
            <a:r>
              <a:rPr lang="cs-CZ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 regionu“ </a:t>
            </a:r>
          </a:p>
          <a:p>
            <a:pPr lvl="2">
              <a:defRPr/>
            </a:pP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  <a:sym typeface="Monaco" pitchFamily="49" charset="0"/>
            </a:endParaRPr>
          </a:p>
          <a:p>
            <a:pPr lvl="2">
              <a:defRPr/>
            </a:pPr>
            <a:r>
              <a:rPr lang="cs-CZ" cap="all" dirty="0">
                <a:solidFill>
                  <a:srgbClr val="4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Česko-bavorská strana/</a:t>
            </a:r>
          </a:p>
          <a:p>
            <a:pPr lvl="2">
              <a:defRPr/>
            </a:pPr>
            <a:r>
              <a:rPr lang="de-DE" i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Tschechisch-bayerische Seite</a:t>
            </a:r>
            <a:endParaRPr lang="cs-CZ" i="1" cap="all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cs-CZ" sz="1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„</a:t>
            </a:r>
            <a:r>
              <a:rPr lang="cs-CZ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CLARA </a:t>
            </a:r>
            <a:r>
              <a:rPr lang="cs-CZ" sz="1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cs-CZ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Entwicklung der </a:t>
            </a:r>
            <a:r>
              <a:rPr lang="cs-CZ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partnerschaftlichen Zusammenarbeit der </a:t>
            </a:r>
            <a:r>
              <a:rPr lang="de-DE" sz="1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öffentlichen </a:t>
            </a:r>
            <a:r>
              <a:rPr lang="cs-CZ" sz="1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v</a:t>
            </a:r>
            <a:r>
              <a:rPr lang="de-DE" sz="14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erwaltung</a:t>
            </a:r>
            <a:r>
              <a:rPr lang="de-DE" sz="1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 der tschechisch-</a:t>
            </a:r>
            <a:r>
              <a:rPr lang="de-DE" sz="1400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bayerischen 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Region</a:t>
            </a:r>
            <a:r>
              <a:rPr lang="cs-CZ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defRPr/>
            </a:pP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	„</a:t>
            </a:r>
            <a:r>
              <a:rPr lang="cs-CZ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CLARA </a:t>
            </a: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III</a:t>
            </a:r>
            <a:r>
              <a:rPr lang="cs-CZ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: Rozvoj společné partnerské spolupráce veřejné </a:t>
            </a: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správy v</a:t>
            </a:r>
            <a:r>
              <a:rPr lang="cs-CZ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 </a:t>
            </a:r>
            <a:r>
              <a:rPr lang="cs-CZ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česko</a:t>
            </a: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 </a:t>
            </a:r>
            <a:r>
              <a:rPr lang="cs-CZ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bavorském</a:t>
            </a: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 	regionu</a:t>
            </a:r>
            <a:r>
              <a:rPr lang="cs-CZ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“ 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	</a:t>
            </a:r>
            <a:r>
              <a:rPr lang="cs-CZ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 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5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6" name="Obrázek 5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38" name="Rectangle 2"/>
          <p:cNvSpPr>
            <a:spLocks/>
          </p:cNvSpPr>
          <p:nvPr/>
        </p:nvSpPr>
        <p:spPr bwMode="auto">
          <a:xfrm>
            <a:off x="539552" y="1052736"/>
            <a:ext cx="8161020" cy="32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endParaRPr lang="cs-CZ" sz="3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endParaRPr lang="cs-CZ" sz="3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ZÁKLADNÍ </a:t>
            </a:r>
            <a:r>
              <a:rPr lang="cs-CZ" sz="2600" b="1" dirty="0">
                <a:latin typeface="Arial" pitchFamily="34" charset="0"/>
                <a:cs typeface="Arial" pitchFamily="34" charset="0"/>
                <a:sym typeface="Garamond" pitchFamily="18" charset="0"/>
              </a:rPr>
              <a:t>ÚDAJE O </a:t>
            </a: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PROJEKTU </a:t>
            </a:r>
          </a:p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de-DE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ECKDATEN DES PROJEKTES </a:t>
            </a:r>
            <a:endParaRPr lang="de-DE" sz="26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cs-CZ" sz="2500" dirty="0" smtClean="0">
                <a:solidFill>
                  <a:srgbClr val="4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ČR- SASKO/ </a:t>
            </a:r>
            <a:r>
              <a:rPr lang="cs-CZ" sz="2500" dirty="0" err="1" smtClean="0">
                <a:solidFill>
                  <a:srgbClr val="4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Tsch.Rep</a:t>
            </a:r>
            <a:r>
              <a:rPr lang="cs-CZ" sz="2500" dirty="0" smtClean="0">
                <a:solidFill>
                  <a:srgbClr val="4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.-SACHSEN</a:t>
            </a:r>
            <a:endParaRPr lang="cs-CZ" sz="2500" dirty="0">
              <a:solidFill>
                <a:srgbClr val="4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Datum 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zahájení projektu/</a:t>
            </a: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Projektbeginn</a:t>
            </a: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       </a:t>
            </a:r>
            <a:r>
              <a:rPr lang="cs-CZ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	</a:t>
            </a:r>
            <a:r>
              <a:rPr lang="cs-CZ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01/10/2016</a:t>
            </a:r>
            <a:endParaRPr lang="cs-CZ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Datum ukončení projektu/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Projektende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:         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30/09/2019</a:t>
            </a:r>
            <a:r>
              <a:rPr lang="cs-CZ" dirty="0"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Délka trvání (v měsících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)/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Laufzeit des </a:t>
            </a:r>
            <a:r>
              <a:rPr lang="de-DE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Projektes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de-DE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Monaten</a:t>
            </a:r>
            <a:r>
              <a:rPr lang="cs-CZ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dirty="0">
                <a:latin typeface="Arial" pitchFamily="34" charset="0"/>
                <a:cs typeface="Arial" pitchFamily="34" charset="0"/>
              </a:rPr>
              <a:t>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cs-CZ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endParaRPr lang="cs-CZ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Náklady projektu/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Projektkosten</a:t>
            </a:r>
            <a:r>
              <a:rPr lang="cs-CZ" dirty="0">
                <a:latin typeface="Arial" pitchFamily="34" charset="0"/>
                <a:cs typeface="Arial" pitchFamily="34" charset="0"/>
              </a:rPr>
              <a:t> (€):   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503 605,55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Podíl ERDF/ </a:t>
            </a:r>
            <a:r>
              <a:rPr lang="cs-CZ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EFRE-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Anteil</a:t>
            </a:r>
            <a:r>
              <a:rPr lang="cs-CZ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dirty="0">
                <a:latin typeface="Arial" pitchFamily="34" charset="0"/>
                <a:cs typeface="Arial" pitchFamily="34" charset="0"/>
              </a:rPr>
              <a:t>€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):  			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428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064,71</a:t>
            </a:r>
            <a:r>
              <a:rPr lang="cs-CZ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ts val="270"/>
              </a:spcBef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sz="2300" dirty="0">
                <a:latin typeface="Arial" pitchFamily="34" charset="0"/>
                <a:cs typeface="Arial" pitchFamily="34" charset="0"/>
              </a:rPr>
              <a:t>	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Oval 6"/>
          <p:cNvSpPr>
            <a:spLocks/>
          </p:cNvSpPr>
          <p:nvPr/>
        </p:nvSpPr>
        <p:spPr bwMode="auto">
          <a:xfrm>
            <a:off x="1475656" y="2348880"/>
            <a:ext cx="6048672" cy="648072"/>
          </a:xfrm>
          <a:prstGeom prst="ellipse">
            <a:avLst/>
          </a:prstGeom>
          <a:solidFill>
            <a:srgbClr val="99CC00">
              <a:alpha val="36078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296" tIns="41148" rIns="82296" bIns="41148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6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7" name="Obrázek 6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86" name="Rectangle 2"/>
          <p:cNvSpPr>
            <a:spLocks/>
          </p:cNvSpPr>
          <p:nvPr/>
        </p:nvSpPr>
        <p:spPr bwMode="auto">
          <a:xfrm>
            <a:off x="179512" y="1052736"/>
            <a:ext cx="8567295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>
              <a:defRPr/>
            </a:pPr>
            <a:endParaRPr lang="cs-CZ" sz="3200" dirty="0">
              <a:solidFill>
                <a:schemeClr val="accent2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ctr">
              <a:defRPr/>
            </a:pPr>
            <a:r>
              <a:rPr lang="cs-CZ" sz="2600" b="1" dirty="0">
                <a:latin typeface="Arial" pitchFamily="34" charset="0"/>
                <a:cs typeface="Arial" pitchFamily="34" charset="0"/>
                <a:sym typeface="Garamond" pitchFamily="18" charset="0"/>
              </a:rPr>
              <a:t>ZÁKLADNÍ ÚDAJE O </a:t>
            </a:r>
            <a:r>
              <a:rPr lang="cs-CZ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PROJEKTU</a:t>
            </a:r>
          </a:p>
          <a:p>
            <a:pPr algn="ctr">
              <a:defRPr/>
            </a:pPr>
            <a:r>
              <a:rPr lang="de-DE" sz="2600" b="1" dirty="0" smtClean="0">
                <a:latin typeface="Arial" pitchFamily="34" charset="0"/>
                <a:cs typeface="Arial" pitchFamily="34" charset="0"/>
                <a:sym typeface="Garamond" pitchFamily="18" charset="0"/>
              </a:rPr>
              <a:t> </a:t>
            </a:r>
            <a:r>
              <a:rPr lang="cs-CZ" sz="2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Garamond" pitchFamily="18" charset="0"/>
              </a:rPr>
              <a:t>ECKDATEN DES PROJEKTES </a:t>
            </a:r>
          </a:p>
          <a:p>
            <a:pPr algn="ctr">
              <a:defRPr/>
            </a:pP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  <a:sym typeface="Garamond" pitchFamily="18" charset="0"/>
            </a:endParaRPr>
          </a:p>
          <a:p>
            <a:pPr algn="ctr">
              <a:defRPr/>
            </a:pPr>
            <a:r>
              <a:rPr lang="cs-CZ" sz="25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ČR- </a:t>
            </a:r>
            <a:r>
              <a:rPr lang="cs-CZ" sz="2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BAVORSKO/</a:t>
            </a:r>
            <a:r>
              <a:rPr lang="cs-CZ" sz="25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Tsch.Rep</a:t>
            </a:r>
            <a:r>
              <a:rPr lang="cs-CZ" sz="2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.-</a:t>
            </a:r>
            <a:r>
              <a:rPr lang="cs-CZ" sz="25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BAYERN</a:t>
            </a:r>
            <a:endParaRPr lang="cs-CZ" sz="2500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3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Datum </a:t>
            </a: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zahájení projektu/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Projektbeginn</a:t>
            </a:r>
            <a:r>
              <a:rPr lang="de-DE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       </a:t>
            </a:r>
            <a:r>
              <a:rPr lang="cs-CZ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01/10/2016</a:t>
            </a:r>
            <a:endParaRPr lang="cs-CZ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Datum ukončení projektu/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Projektende</a:t>
            </a:r>
            <a: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: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      	</a:t>
            </a:r>
            <a:r>
              <a:rPr lang="cs-CZ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30/09/2019</a:t>
            </a:r>
            <a:r>
              <a:rPr lang="cs-CZ" dirty="0"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Délka trvání (v měsících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)/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Laufzeit des Projektes</a:t>
            </a:r>
            <a: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de-D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Monaten</a:t>
            </a:r>
            <a:r>
              <a:rPr lang="cs-CZ" dirty="0">
                <a:latin typeface="Arial" pitchFamily="34" charset="0"/>
                <a:cs typeface="Arial" pitchFamily="34" charset="0"/>
              </a:rPr>
              <a:t>): </a:t>
            </a:r>
            <a:r>
              <a:rPr lang="cs-CZ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cs-CZ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Náklady </a:t>
            </a:r>
            <a:r>
              <a:rPr lang="cs-CZ" dirty="0">
                <a:latin typeface="Arial" pitchFamily="34" charset="0"/>
                <a:cs typeface="Arial" pitchFamily="34" charset="0"/>
              </a:rPr>
              <a:t>projektu/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Projektkosten</a:t>
            </a:r>
            <a:r>
              <a:rPr lang="cs-CZ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(€):   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1.055.246,62</a:t>
            </a:r>
            <a:r>
              <a:rPr lang="cs-CZ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Podíl ERDF/</a:t>
            </a:r>
            <a:r>
              <a:rPr lang="cs-CZ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EFRE-</a:t>
            </a:r>
            <a:r>
              <a:rPr lang="de-DE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Anteil</a:t>
            </a:r>
            <a:r>
              <a:rPr lang="cs-CZ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dirty="0">
                <a:latin typeface="Arial" pitchFamily="34" charset="0"/>
                <a:cs typeface="Arial" pitchFamily="34" charset="0"/>
              </a:rPr>
              <a:t>€):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	 </a:t>
            </a:r>
            <a:r>
              <a:rPr lang="cs-CZ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896.959,62 </a:t>
            </a:r>
            <a:r>
              <a:rPr lang="cs-CZ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245" name="Oval 7"/>
          <p:cNvSpPr>
            <a:spLocks/>
          </p:cNvSpPr>
          <p:nvPr/>
        </p:nvSpPr>
        <p:spPr bwMode="auto">
          <a:xfrm>
            <a:off x="1187624" y="2564904"/>
            <a:ext cx="6336704" cy="1165860"/>
          </a:xfrm>
          <a:prstGeom prst="ellipse">
            <a:avLst/>
          </a:prstGeom>
          <a:solidFill>
            <a:srgbClr val="99CCFF">
              <a:alpha val="36078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296" tIns="41148" rIns="82296" bIns="41148" anchor="ctr"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7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7" name="Obrázek 6" descr="C:\Users\gabriela.donovova\AppData\Local\Microsoft\Windows\Temporary Internet Files\Content.Word\EU+Hinweis_D+CZ_s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1267" name="Text Box 3"/>
          <p:cNvSpPr txBox="1">
            <a:spLocks noChangeArrowheads="1"/>
          </p:cNvSpPr>
          <p:nvPr/>
        </p:nvSpPr>
        <p:spPr bwMode="auto">
          <a:xfrm>
            <a:off x="395536" y="1196752"/>
            <a:ext cx="8615363" cy="483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PARTNEŘI PROJEKTU/</a:t>
            </a:r>
            <a:r>
              <a:rPr lang="de-DE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PROJEKTPARTNER</a:t>
            </a:r>
            <a:endParaRPr lang="it-IT" sz="26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  <a:sym typeface="Monaco" pitchFamily="49" charset="0"/>
            </a:endParaRPr>
          </a:p>
        </p:txBody>
      </p:sp>
      <p:sp>
        <p:nvSpPr>
          <p:cNvPr id="651268" name="Rectangle 4"/>
          <p:cNvSpPr>
            <a:spLocks/>
          </p:cNvSpPr>
          <p:nvPr/>
        </p:nvSpPr>
        <p:spPr bwMode="auto">
          <a:xfrm>
            <a:off x="0" y="-180049"/>
            <a:ext cx="166264" cy="3600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82296" tIns="41148" rIns="82296" bIns="41148" anchor="ctr"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aco" pitchFamily="49" charset="0"/>
              <a:sym typeface="Monaco" pitchFamily="49" charset="0"/>
            </a:endParaRPr>
          </a:p>
        </p:txBody>
      </p:sp>
      <p:pic>
        <p:nvPicPr>
          <p:cNvPr id="11268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56169"/>
            <a:ext cx="6514206" cy="4343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" name="Obrázek 5" descr="C:\Users\gabriela.donovova\AppData\Local\Microsoft\Windows\Temporary Internet Files\Content.Word\EU+Hinweis_D+CZ_s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99" y="6078502"/>
            <a:ext cx="1919402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/>
          </p:cNvSpPr>
          <p:nvPr/>
        </p:nvSpPr>
        <p:spPr bwMode="auto">
          <a:xfrm>
            <a:off x="0" y="617220"/>
            <a:ext cx="92354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88628" bIns="0" anchor="ctr"/>
          <a:lstStyle/>
          <a:p>
            <a:pPr>
              <a:lnSpc>
                <a:spcPct val="140000"/>
              </a:lnSpc>
              <a:spcBef>
                <a:spcPts val="270"/>
              </a:spcBef>
            </a:pPr>
            <a:endParaRPr lang="it-IT" dirty="0">
              <a:solidFill>
                <a:srgbClr val="333333"/>
              </a:solidFill>
              <a:latin typeface="Garamond" pitchFamily="18" charset="0"/>
            </a:endParaRPr>
          </a:p>
        </p:txBody>
      </p:sp>
      <p:sp>
        <p:nvSpPr>
          <p:cNvPr id="608259" name="Text Box 3"/>
          <p:cNvSpPr txBox="1">
            <a:spLocks noChangeArrowheads="1"/>
          </p:cNvSpPr>
          <p:nvPr/>
        </p:nvSpPr>
        <p:spPr bwMode="auto">
          <a:xfrm>
            <a:off x="251520" y="980728"/>
            <a:ext cx="8568952" cy="883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Monaco" pitchFamily="49" charset="0"/>
              </a:rPr>
              <a:t>PARTNEŘI PROJEKTU - SASKO /</a:t>
            </a:r>
            <a:r>
              <a:rPr lang="de-DE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PROJEKTPARTNER</a:t>
            </a:r>
            <a:r>
              <a:rPr lang="cs-CZ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-SACHSEN</a:t>
            </a:r>
            <a:endParaRPr lang="it-IT" sz="26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  <a:sym typeface="Monaco" pitchFamily="49" charset="0"/>
            </a:endParaRPr>
          </a:p>
        </p:txBody>
      </p:sp>
      <p:sp>
        <p:nvSpPr>
          <p:cNvPr id="608262" name="Rectangle 6"/>
          <p:cNvSpPr>
            <a:spLocks/>
          </p:cNvSpPr>
          <p:nvPr/>
        </p:nvSpPr>
        <p:spPr bwMode="auto">
          <a:xfrm>
            <a:off x="0" y="-180049"/>
            <a:ext cx="166264" cy="3600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82296" tIns="41148" rIns="82296" bIns="41148" anchor="ctr"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aco" pitchFamily="49" charset="0"/>
              <a:sym typeface="Monaco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6248" y="6215082"/>
            <a:ext cx="64291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2561EB-C365-4538-AA8C-A90540008E27}" type="slidenum">
              <a:rPr lang="cs-CZ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ヒラギノ明朝 Pro W6" pitchFamily="-128" charset="-128"/>
                <a:cs typeface="Arial" pitchFamily="34" charset="0"/>
              </a:rPr>
              <a:pPr algn="ctr"/>
              <a:t>9</a:t>
            </a:fld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ヒラギノ明朝 Pro W6" pitchFamily="-128" charset="-128"/>
              <a:cs typeface="Arial" pitchFamily="34" charset="0"/>
            </a:endParaRPr>
          </a:p>
        </p:txBody>
      </p:sp>
      <p:pic>
        <p:nvPicPr>
          <p:cNvPr id="2050" name="Picture 2" descr="http://www.dotaceeu.cz/getmedia/91157c78-678a-40b9-b5a7-ecfcf9efcc49/05-CZ-SN-(2014-2020).jpg?width=450&amp;height=3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3460"/>
            <a:ext cx="5365576" cy="379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C:\Users\gabriela.donovova\AppData\Local\Microsoft\Windows\Temporary Internet Files\Content.Word\EU+Hinweis_D+CZ_s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5999806"/>
            <a:ext cx="1966595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9" grpId="0" autoUpdateAnimBg="0"/>
    </p:bld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888</Words>
  <Application>Microsoft Office PowerPoint</Application>
  <PresentationFormat>Předvádění na obrazovce (4:3)</PresentationFormat>
  <Paragraphs>278</Paragraphs>
  <Slides>22</Slides>
  <Notes>21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Calibri</vt:lpstr>
      <vt:lpstr>Garamond</vt:lpstr>
      <vt:lpstr>Helvetica Neue</vt:lpstr>
      <vt:lpstr>Monaco</vt:lpstr>
      <vt:lpstr>Times New Roman</vt:lpstr>
      <vt:lpstr>ヒラギノ明朝 Pro W6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Danke für Ihre Aufmerksamkeit</vt:lpstr>
    </vt:vector>
  </TitlesOfParts>
  <Company>Leben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BarboraVobornikova</dc:creator>
  <cp:lastModifiedBy>Bělohoubková Jana</cp:lastModifiedBy>
  <cp:revision>166</cp:revision>
  <cp:lastPrinted>2016-11-22T13:14:36Z</cp:lastPrinted>
  <dcterms:created xsi:type="dcterms:W3CDTF">2010-11-29T11:28:56Z</dcterms:created>
  <dcterms:modified xsi:type="dcterms:W3CDTF">2019-09-20T10:32:28Z</dcterms:modified>
</cp:coreProperties>
</file>