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7" r:id="rId4"/>
    <p:sldId id="270" r:id="rId5"/>
    <p:sldId id="258" r:id="rId6"/>
    <p:sldId id="271" r:id="rId7"/>
    <p:sldId id="272" r:id="rId8"/>
    <p:sldId id="273" r:id="rId9"/>
    <p:sldId id="274" r:id="rId10"/>
    <p:sldId id="266" r:id="rId11"/>
  </p:sldIdLst>
  <p:sldSz cx="9144000" cy="6858000" type="screen4x3"/>
  <p:notesSz cx="6858000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F5C2-A532-4563-8473-F31B800A2171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2E5F-E1CC-41CB-BAC1-ED9F6EFD6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5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F5C2-A532-4563-8473-F31B800A2171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2E5F-E1CC-41CB-BAC1-ED9F6EFD6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41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F5C2-A532-4563-8473-F31B800A2171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2E5F-E1CC-41CB-BAC1-ED9F6EFD6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16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F5C2-A532-4563-8473-F31B800A2171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2E5F-E1CC-41CB-BAC1-ED9F6EFD6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62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F5C2-A532-4563-8473-F31B800A2171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2E5F-E1CC-41CB-BAC1-ED9F6EFD6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29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F5C2-A532-4563-8473-F31B800A2171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2E5F-E1CC-41CB-BAC1-ED9F6EFD6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62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F5C2-A532-4563-8473-F31B800A2171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2E5F-E1CC-41CB-BAC1-ED9F6EFD6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14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F5C2-A532-4563-8473-F31B800A2171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2E5F-E1CC-41CB-BAC1-ED9F6EFD6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62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F5C2-A532-4563-8473-F31B800A2171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2E5F-E1CC-41CB-BAC1-ED9F6EFD6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52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427742" y="2160479"/>
            <a:ext cx="6876743" cy="255577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8407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8592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5F5C2-A532-4563-8473-F31B800A2171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E2E5F-E1CC-41CB-BAC1-ED9F6EFD6AE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0" y="6201320"/>
            <a:ext cx="5940152" cy="10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 flipV="1">
            <a:off x="0" y="6286461"/>
            <a:ext cx="5940152" cy="948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E:\Sluzby\Observator\Loga\logo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8" y="332660"/>
            <a:ext cx="849724" cy="109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79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000" dirty="0"/>
              <a:t>CLLD/LEADER </a:t>
            </a:r>
            <a:br>
              <a:rPr lang="cs-CZ" sz="6000" dirty="0"/>
            </a:br>
            <a:r>
              <a:rPr lang="cs-CZ" sz="4900" dirty="0"/>
              <a:t>nevyužitý potenciál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/>
          <a:lstStyle/>
          <a:p>
            <a:r>
              <a:rPr lang="cs-CZ" dirty="0"/>
              <a:t>Radan Večerka</a:t>
            </a:r>
          </a:p>
        </p:txBody>
      </p:sp>
    </p:spTree>
    <p:extLst>
      <p:ext uri="{BB962C8B-B14F-4D97-AF65-F5344CB8AC3E}">
        <p14:creationId xmlns:p14="http://schemas.microsoft.com/office/powerpoint/2010/main" val="1508203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 !!!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/>
          <a:lstStyle/>
          <a:p>
            <a:r>
              <a:rPr lang="cs-CZ" dirty="0"/>
              <a:t>Radan Večerka</a:t>
            </a:r>
          </a:p>
        </p:txBody>
      </p:sp>
    </p:spTree>
    <p:extLst>
      <p:ext uri="{BB962C8B-B14F-4D97-AF65-F5344CB8AC3E}">
        <p14:creationId xmlns:p14="http://schemas.microsoft.com/office/powerpoint/2010/main" val="261278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328F10C-7491-46A2-A47D-2B59C803C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28" y="195798"/>
            <a:ext cx="8950472" cy="632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9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LEADER ukázal že je životaschopný a  účinný nástroj pro realizaci ESIF </a:t>
            </a:r>
          </a:p>
          <a:p>
            <a:r>
              <a:rPr lang="cs-CZ" dirty="0"/>
              <a:t>LEADER je nástroj regionálního rozvoje – pokrytí je cca 100% území ČR</a:t>
            </a:r>
          </a:p>
          <a:p>
            <a:r>
              <a:rPr lang="cs-CZ" dirty="0"/>
              <a:t>LEADER není zprofanovaný minulostí ani postižen korupční historií</a:t>
            </a:r>
          </a:p>
          <a:p>
            <a:r>
              <a:rPr lang="cs-CZ" dirty="0"/>
              <a:t>LEADER ale není správně používán jako ENDOGENNÍ nástroj regionálního rozvoje</a:t>
            </a:r>
          </a:p>
          <a:p>
            <a:pPr marL="1828800" lvl="4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091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0" lvl="4" indent="0">
              <a:buNone/>
            </a:pPr>
            <a:r>
              <a:rPr lang="cs-CZ" sz="6000" b="1" dirty="0"/>
              <a:t>LEADER </a:t>
            </a:r>
          </a:p>
          <a:p>
            <a:pPr marL="1828800" lvl="4" indent="0">
              <a:buNone/>
            </a:pPr>
            <a:r>
              <a:rPr lang="cs-CZ" sz="6000" dirty="0"/>
              <a:t>je nástroj regionálního rozvoje </a:t>
            </a:r>
          </a:p>
        </p:txBody>
      </p:sp>
    </p:spTree>
    <p:extLst>
      <p:ext uri="{BB962C8B-B14F-4D97-AF65-F5344CB8AC3E}">
        <p14:creationId xmlns:p14="http://schemas.microsoft.com/office/powerpoint/2010/main" val="39522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nástroj LEADER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E4761C-0443-4E62-88FC-BEC2DE4F0CC7}"/>
              </a:ext>
            </a:extLst>
          </p:cNvPr>
          <p:cNvSpPr txBox="1"/>
          <p:nvPr/>
        </p:nvSpPr>
        <p:spPr>
          <a:xfrm>
            <a:off x="4355976" y="616530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12/2004 podpořeno 892 MAS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EE5898-B3EC-4AC1-A702-E5CD42B9E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000" dirty="0"/>
              <a:t>Jsou různé nástroje regionálního rozvoje. Pro naše účely a s laskavým dovolením větších odborníků na regionální rozvoj je zjednoduším na dva základní:</a:t>
            </a:r>
          </a:p>
          <a:p>
            <a:pPr marL="0" indent="0">
              <a:buNone/>
            </a:pPr>
            <a:endParaRPr lang="cs-CZ" sz="2000" dirty="0"/>
          </a:p>
          <a:p>
            <a:pPr lvl="0"/>
            <a:r>
              <a:rPr lang="cs-CZ" dirty="0"/>
              <a:t>Nástroje přímé podpory </a:t>
            </a:r>
          </a:p>
          <a:p>
            <a:pPr marL="0" lvl="0" indent="0">
              <a:buNone/>
            </a:pPr>
            <a:r>
              <a:rPr lang="cs-CZ" dirty="0"/>
              <a:t>        = </a:t>
            </a:r>
            <a:r>
              <a:rPr lang="cs-CZ" u="sng" dirty="0"/>
              <a:t>centrální</a:t>
            </a:r>
            <a:r>
              <a:rPr lang="cs-CZ" dirty="0"/>
              <a:t> řízení a rozhodování</a:t>
            </a:r>
          </a:p>
          <a:p>
            <a:pPr marL="914400" lvl="2" indent="0">
              <a:buNone/>
            </a:pPr>
            <a:r>
              <a:rPr lang="cs-CZ" dirty="0"/>
              <a:t>Dotace, podpory, ESIF,…</a:t>
            </a:r>
          </a:p>
          <a:p>
            <a:pPr marL="914400" lvl="2" indent="0">
              <a:buNone/>
            </a:pPr>
            <a:endParaRPr lang="cs-CZ" dirty="0"/>
          </a:p>
          <a:p>
            <a:pPr lvl="0"/>
            <a:r>
              <a:rPr lang="cs-CZ" dirty="0"/>
              <a:t>Nástroje nepřímé (endogenní)</a:t>
            </a:r>
          </a:p>
          <a:p>
            <a:pPr marL="0" indent="0">
              <a:buNone/>
            </a:pPr>
            <a:r>
              <a:rPr lang="cs-CZ" dirty="0"/>
              <a:t>        =centrální metodika a </a:t>
            </a:r>
            <a:r>
              <a:rPr lang="cs-CZ" u="sng" dirty="0"/>
              <a:t>decentralizované</a:t>
            </a:r>
            <a:r>
              <a:rPr lang="cs-CZ" dirty="0"/>
              <a:t> 	rozhodování</a:t>
            </a:r>
          </a:p>
          <a:p>
            <a:pPr lvl="2"/>
            <a:r>
              <a:rPr lang="cs-CZ" dirty="0"/>
              <a:t>RUD, Leader,…centrální metodika a decentralizované rozhodování</a:t>
            </a:r>
          </a:p>
          <a:p>
            <a:pPr marL="0" indent="0">
              <a:buNone/>
            </a:pP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4953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nástroj LEADER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EE5898-B3EC-4AC1-A702-E5CD42B9E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Základním problémem LEADERU </a:t>
            </a:r>
          </a:p>
          <a:p>
            <a:pPr marL="0" indent="0">
              <a:buNone/>
            </a:pPr>
            <a:r>
              <a:rPr lang="cs-CZ" dirty="0"/>
              <a:t>vidím v tom, že tyto dva základní principy </a:t>
            </a:r>
          </a:p>
          <a:p>
            <a:pPr marL="0" indent="0">
              <a:buNone/>
            </a:pPr>
            <a:r>
              <a:rPr lang="cs-CZ" dirty="0"/>
              <a:t>státní správa ani aktéři v MAS </a:t>
            </a:r>
          </a:p>
          <a:p>
            <a:pPr marL="0" indent="0">
              <a:buNone/>
            </a:pPr>
            <a:r>
              <a:rPr lang="cs-CZ" u="sng" dirty="0"/>
              <a:t>nerozlišují</a:t>
            </a:r>
            <a:r>
              <a:rPr lang="cs-CZ" dirty="0"/>
              <a:t> a tak v principu ani ve své praxi</a:t>
            </a:r>
          </a:p>
          <a:p>
            <a:pPr marL="0" indent="0">
              <a:buNone/>
            </a:pPr>
            <a:r>
              <a:rPr lang="cs-CZ" dirty="0"/>
              <a:t>neoddělují.</a:t>
            </a:r>
          </a:p>
          <a:p>
            <a:pPr marL="0" indent="0">
              <a:buNone/>
            </a:pP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76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nástroj LEADER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EE5898-B3EC-4AC1-A702-E5CD42B9E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Co pro lepší využití potenciálu LEADERU udělat?</a:t>
            </a:r>
          </a:p>
          <a:p>
            <a:endParaRPr lang="cs-CZ" dirty="0"/>
          </a:p>
          <a:p>
            <a:pPr marL="0" lvl="0" indent="0">
              <a:buNone/>
            </a:pPr>
            <a:r>
              <a:rPr lang="cs-CZ" dirty="0"/>
              <a:t>               =  Vzdělávání</a:t>
            </a:r>
          </a:p>
          <a:p>
            <a:pPr marL="457200" lvl="1" indent="0">
              <a:buNone/>
            </a:pPr>
            <a:r>
              <a:rPr lang="cs-CZ" sz="2400" dirty="0"/>
              <a:t>                                Projekt „3 v 1“</a:t>
            </a:r>
          </a:p>
          <a:p>
            <a:pPr marL="0" lvl="0" indent="0">
              <a:buNone/>
            </a:pPr>
            <a:r>
              <a:rPr lang="cs-CZ" dirty="0"/>
              <a:t>               = Právní zakotvení</a:t>
            </a:r>
          </a:p>
          <a:p>
            <a:pPr marL="457200" lvl="1" indent="0">
              <a:buNone/>
            </a:pPr>
            <a:r>
              <a:rPr lang="cs-CZ" dirty="0"/>
              <a:t>                           </a:t>
            </a:r>
            <a:r>
              <a:rPr lang="cs-CZ" sz="2400" dirty="0"/>
              <a:t>N</a:t>
            </a:r>
            <a:r>
              <a:rPr lang="cs-CZ" sz="2000" dirty="0"/>
              <a:t>ovely zákonů ČR </a:t>
            </a:r>
          </a:p>
          <a:p>
            <a:pPr marL="0" indent="0">
              <a:buNone/>
            </a:pP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1094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Vzdělávání v LEADER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EE5898-B3EC-4AC1-A702-E5CD42B9E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Projekt „3 v 1“: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sz="2400" b="1" dirty="0"/>
              <a:t>1. vzdělávání </a:t>
            </a:r>
          </a:p>
          <a:p>
            <a:pPr marL="0" indent="0">
              <a:buNone/>
            </a:pPr>
            <a:r>
              <a:rPr lang="cs-CZ" sz="2400" b="1" dirty="0"/>
              <a:t>2. poradenství</a:t>
            </a:r>
            <a:r>
              <a:rPr lang="cs-CZ" sz="2400" dirty="0"/>
              <a:t> pro Státní správu/MAS </a:t>
            </a:r>
          </a:p>
          <a:p>
            <a:pPr marL="0" indent="0">
              <a:buNone/>
            </a:pPr>
            <a:r>
              <a:rPr lang="cs-CZ" sz="2400" b="1" dirty="0"/>
              <a:t>3. evaluace</a:t>
            </a:r>
            <a:r>
              <a:rPr lang="cs-CZ" sz="2400" dirty="0"/>
              <a:t> dopadu CLLD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b="1" dirty="0"/>
              <a:t>- </a:t>
            </a:r>
            <a:r>
              <a:rPr lang="cs-CZ" dirty="0"/>
              <a:t>Státní správa – součást povinného   	  			   vzdělávání úředníků (!)</a:t>
            </a:r>
          </a:p>
          <a:p>
            <a:pPr marL="0" indent="0">
              <a:buNone/>
            </a:pPr>
            <a:r>
              <a:rPr lang="cs-CZ" b="1" dirty="0"/>
              <a:t>- </a:t>
            </a:r>
            <a:r>
              <a:rPr lang="cs-CZ" dirty="0"/>
              <a:t>vedení/management MAS,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8076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Právní zakotvení</a:t>
            </a:r>
            <a:br>
              <a:rPr lang="cs-CZ" dirty="0"/>
            </a:br>
            <a:r>
              <a:rPr lang="cs-CZ" dirty="0"/>
              <a:t>LEADER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EE5898-B3EC-4AC1-A702-E5CD42B9E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N</a:t>
            </a:r>
            <a:r>
              <a:rPr lang="cs-CZ" sz="2000" dirty="0"/>
              <a:t>ovely zákonů ČR: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Zákon o obcích (zákon č.  128/2000 Sb.)</a:t>
            </a:r>
          </a:p>
          <a:p>
            <a:pPr lvl="1">
              <a:buFontTx/>
              <a:buChar char="-"/>
            </a:pPr>
            <a:r>
              <a:rPr lang="cs-CZ" sz="1600" i="1" dirty="0"/>
              <a:t>Zavedení MAS do právního režimu v České republice</a:t>
            </a:r>
          </a:p>
          <a:p>
            <a:pPr lvl="1">
              <a:buFontTx/>
              <a:buChar char="-"/>
            </a:pPr>
            <a:endParaRPr lang="cs-CZ" sz="1600" i="1" dirty="0"/>
          </a:p>
          <a:p>
            <a:pPr>
              <a:buFontTx/>
              <a:buChar char="-"/>
            </a:pPr>
            <a:r>
              <a:rPr lang="cs-CZ" sz="2000" dirty="0"/>
              <a:t>Zákon o podpoře regionálního rozvoje (č. 248/2000 Sb.)</a:t>
            </a:r>
          </a:p>
          <a:p>
            <a:pPr lvl="1">
              <a:buFontTx/>
              <a:buChar char="-"/>
            </a:pPr>
            <a:r>
              <a:rPr lang="cs-CZ" sz="1600" i="1" dirty="0"/>
              <a:t>Zavedení MAS do právního režimu v České republice</a:t>
            </a:r>
          </a:p>
          <a:p>
            <a:pPr lvl="1">
              <a:buFontTx/>
              <a:buChar char="-"/>
            </a:pPr>
            <a:endParaRPr lang="cs-CZ" sz="1600" dirty="0"/>
          </a:p>
          <a:p>
            <a:r>
              <a:rPr lang="cs-CZ" sz="2000" dirty="0"/>
              <a:t>Zákon o zadávání veřejných zakázek (č.  134/2016 </a:t>
            </a:r>
            <a:r>
              <a:rPr lang="cs-CZ" sz="2000" dirty="0" err="1"/>
              <a:t>Sb</a:t>
            </a:r>
            <a:r>
              <a:rPr lang="cs-CZ" sz="2000" dirty="0"/>
              <a:t>)</a:t>
            </a:r>
          </a:p>
          <a:p>
            <a:pPr lvl="1"/>
            <a:r>
              <a:rPr lang="cs-CZ" sz="1600" i="1" dirty="0"/>
              <a:t>Výjimka pro podlimitní VZ na území MAS, která dovolí vybrat z místních dodavatelů.</a:t>
            </a:r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1806704"/>
      </p:ext>
    </p:extLst>
  </p:cSld>
  <p:clrMapOvr>
    <a:masterClrMapping/>
  </p:clrMapOvr>
</p:sld>
</file>

<file path=ppt/theme/theme1.xml><?xml version="1.0" encoding="utf-8"?>
<a:theme xmlns:a="http://schemas.openxmlformats.org/drawingml/2006/main" name="observator">
  <a:themeElements>
    <a:clrScheme name="Observatoř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31499F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F0000"/>
      </a:accent6>
      <a:hlink>
        <a:srgbClr val="56C7AA"/>
      </a:hlink>
      <a:folHlink>
        <a:srgbClr val="59A8D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observator</Template>
  <TotalTime>552</TotalTime>
  <Words>222</Words>
  <Application>Microsoft Office PowerPoint</Application>
  <PresentationFormat>Předvádění na obrazovce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Arial</vt:lpstr>
      <vt:lpstr>observator</vt:lpstr>
      <vt:lpstr>CLLD/LEADER  nevyužitý potenciál</vt:lpstr>
      <vt:lpstr>Prezentace aplikace PowerPoint</vt:lpstr>
      <vt:lpstr>  </vt:lpstr>
      <vt:lpstr>  </vt:lpstr>
      <vt:lpstr>nástroj LEADER</vt:lpstr>
      <vt:lpstr>nástroj LEADER</vt:lpstr>
      <vt:lpstr>nástroj LEADER</vt:lpstr>
      <vt:lpstr>Vzdělávání v LEADER</vt:lpstr>
      <vt:lpstr>Právní zakotvení LEADER v ČR</vt:lpstr>
      <vt:lpstr>Děkuji za pozornost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Observatoř venkova z.s.</dc:title>
  <dc:creator>Radan Večerka</dc:creator>
  <cp:lastModifiedBy>Radan Večerka</cp:lastModifiedBy>
  <cp:revision>33</cp:revision>
  <cp:lastPrinted>2019-09-29T13:42:58Z</cp:lastPrinted>
  <dcterms:created xsi:type="dcterms:W3CDTF">2014-10-16T12:13:16Z</dcterms:created>
  <dcterms:modified xsi:type="dcterms:W3CDTF">2019-09-30T14:27:08Z</dcterms:modified>
</cp:coreProperties>
</file>